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handoutMasterIdLst>
    <p:handoutMasterId r:id="rId18"/>
  </p:handoutMasterIdLst>
  <p:sldIdLst>
    <p:sldId id="328" r:id="rId3"/>
    <p:sldId id="404" r:id="rId4"/>
    <p:sldId id="402" r:id="rId5"/>
    <p:sldId id="403" r:id="rId6"/>
    <p:sldId id="340" r:id="rId7"/>
    <p:sldId id="365" r:id="rId8"/>
    <p:sldId id="323" r:id="rId9"/>
    <p:sldId id="395" r:id="rId10"/>
    <p:sldId id="345" r:id="rId11"/>
    <p:sldId id="344" r:id="rId12"/>
    <p:sldId id="316" r:id="rId13"/>
    <p:sldId id="341" r:id="rId14"/>
    <p:sldId id="318" r:id="rId15"/>
    <p:sldId id="350" r:id="rId16"/>
  </p:sldIdLst>
  <p:sldSz cx="9144000" cy="6858000" type="screen4x3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, Lovisa" initials="LAW" lastIdx="2" clrIdx="0"/>
  <p:cmAuthor id="1" name="Van Dyck, Haley Lyn" initials="HV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66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22" autoAdjust="0"/>
    <p:restoredTop sz="94660"/>
  </p:normalViewPr>
  <p:slideViewPr>
    <p:cSldViewPr snapToObjects="1">
      <p:cViewPr>
        <p:scale>
          <a:sx n="183" d="100"/>
          <a:sy n="183" d="100"/>
        </p:scale>
        <p:origin x="-80" y="3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EA2D2-DB9A-4444-81F4-71F89CD4E48E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C62D2D9F-D5B3-413F-8994-67C280F426B9}">
      <dgm:prSet phldrT="[Text]"/>
      <dgm:spPr/>
      <dgm:t>
        <a:bodyPr/>
        <a:lstStyle/>
        <a:p>
          <a:r>
            <a:rPr lang="en-US" dirty="0" smtClean="0"/>
            <a:t>2011</a:t>
          </a:r>
          <a:endParaRPr lang="en-US" dirty="0"/>
        </a:p>
      </dgm:t>
    </dgm:pt>
    <dgm:pt modelId="{8F4F6E8D-B264-4C31-B986-506963F84ED9}" type="parTrans" cxnId="{C70ADFB7-5A82-4EB8-91B6-2194EE385163}">
      <dgm:prSet/>
      <dgm:spPr/>
      <dgm:t>
        <a:bodyPr/>
        <a:lstStyle/>
        <a:p>
          <a:endParaRPr lang="en-US"/>
        </a:p>
      </dgm:t>
    </dgm:pt>
    <dgm:pt modelId="{27990CBC-B45D-48EE-877F-8714E642CE3B}" type="sibTrans" cxnId="{C70ADFB7-5A82-4EB8-91B6-2194EE385163}">
      <dgm:prSet/>
      <dgm:spPr/>
      <dgm:t>
        <a:bodyPr/>
        <a:lstStyle/>
        <a:p>
          <a:endParaRPr lang="en-US"/>
        </a:p>
      </dgm:t>
    </dgm:pt>
    <dgm:pt modelId="{745F9F70-FB1B-4208-B4CB-B47BA4E56EAC}">
      <dgm:prSet phldrT="[Text]"/>
      <dgm:spPr/>
      <dgm:t>
        <a:bodyPr/>
        <a:lstStyle/>
        <a:p>
          <a:r>
            <a:rPr lang="en-US" dirty="0" smtClean="0"/>
            <a:t>2012</a:t>
          </a:r>
          <a:endParaRPr lang="en-US" dirty="0"/>
        </a:p>
      </dgm:t>
    </dgm:pt>
    <dgm:pt modelId="{C9BDEA4F-F617-47A9-97EB-53CA458F7CCC}" type="parTrans" cxnId="{1E002EE9-7AEA-4E1A-B06B-82D235860754}">
      <dgm:prSet/>
      <dgm:spPr/>
      <dgm:t>
        <a:bodyPr/>
        <a:lstStyle/>
        <a:p>
          <a:endParaRPr lang="en-US"/>
        </a:p>
      </dgm:t>
    </dgm:pt>
    <dgm:pt modelId="{E2D10985-745F-4F48-BFB6-0D8912A2E3B8}" type="sibTrans" cxnId="{1E002EE9-7AEA-4E1A-B06B-82D235860754}">
      <dgm:prSet/>
      <dgm:spPr/>
      <dgm:t>
        <a:bodyPr/>
        <a:lstStyle/>
        <a:p>
          <a:endParaRPr lang="en-US"/>
        </a:p>
      </dgm:t>
    </dgm:pt>
    <dgm:pt modelId="{577E9EEF-C82C-4812-88DA-8B9E4569D753}">
      <dgm:prSet phldrT="[Text]"/>
      <dgm:spPr/>
      <dgm:t>
        <a:bodyPr/>
        <a:lstStyle/>
        <a:p>
          <a:r>
            <a:rPr lang="en-US" dirty="0" smtClean="0"/>
            <a:t>2014</a:t>
          </a:r>
          <a:endParaRPr lang="en-US" dirty="0"/>
        </a:p>
      </dgm:t>
    </dgm:pt>
    <dgm:pt modelId="{D709DABF-2021-409C-A248-915631B8E103}" type="parTrans" cxnId="{A05275CB-F728-488E-A100-63007DA933E5}">
      <dgm:prSet/>
      <dgm:spPr/>
      <dgm:t>
        <a:bodyPr/>
        <a:lstStyle/>
        <a:p>
          <a:endParaRPr lang="en-US"/>
        </a:p>
      </dgm:t>
    </dgm:pt>
    <dgm:pt modelId="{5A655027-6936-405E-A349-CD72267C60EF}" type="sibTrans" cxnId="{A05275CB-F728-488E-A100-63007DA933E5}">
      <dgm:prSet/>
      <dgm:spPr/>
      <dgm:t>
        <a:bodyPr/>
        <a:lstStyle/>
        <a:p>
          <a:endParaRPr lang="en-US"/>
        </a:p>
      </dgm:t>
    </dgm:pt>
    <dgm:pt modelId="{84A39088-4C9A-4F9B-9807-40684801FC98}">
      <dgm:prSet phldrT="[Text]"/>
      <dgm:spPr/>
      <dgm:t>
        <a:bodyPr/>
        <a:lstStyle/>
        <a:p>
          <a:r>
            <a:rPr lang="en-US" dirty="0" smtClean="0"/>
            <a:t>2013</a:t>
          </a:r>
          <a:endParaRPr lang="en-US" dirty="0"/>
        </a:p>
      </dgm:t>
    </dgm:pt>
    <dgm:pt modelId="{21E0FDD7-7141-4CFC-B9F3-B39A04D1AB54}" type="parTrans" cxnId="{A251407C-B97A-49D6-A876-52CC7FF7FB80}">
      <dgm:prSet/>
      <dgm:spPr/>
      <dgm:t>
        <a:bodyPr/>
        <a:lstStyle/>
        <a:p>
          <a:endParaRPr lang="en-US"/>
        </a:p>
      </dgm:t>
    </dgm:pt>
    <dgm:pt modelId="{5C6A5DA6-2AEC-4C64-B697-919B769929EB}" type="sibTrans" cxnId="{A251407C-B97A-49D6-A876-52CC7FF7FB80}">
      <dgm:prSet/>
      <dgm:spPr/>
      <dgm:t>
        <a:bodyPr/>
        <a:lstStyle/>
        <a:p>
          <a:endParaRPr lang="en-US"/>
        </a:p>
      </dgm:t>
    </dgm:pt>
    <dgm:pt modelId="{3409D6D0-C9DA-F541-B2E8-EAA014FBB25E}">
      <dgm:prSet phldrT="[Text]"/>
      <dgm:spPr/>
      <dgm:t>
        <a:bodyPr/>
        <a:lstStyle/>
        <a:p>
          <a:r>
            <a:rPr lang="en-US" dirty="0" smtClean="0"/>
            <a:t>2015</a:t>
          </a:r>
          <a:endParaRPr lang="en-US" dirty="0"/>
        </a:p>
      </dgm:t>
    </dgm:pt>
    <dgm:pt modelId="{79A4D817-FD5B-F44A-B333-323207AD0FE5}" type="parTrans" cxnId="{EF8E07AC-0CD2-A044-A5CC-853C4DAB06B3}">
      <dgm:prSet/>
      <dgm:spPr/>
      <dgm:t>
        <a:bodyPr/>
        <a:lstStyle/>
        <a:p>
          <a:endParaRPr lang="en-US"/>
        </a:p>
      </dgm:t>
    </dgm:pt>
    <dgm:pt modelId="{799D09F2-F426-444A-B0EC-CEF2640D7C4E}" type="sibTrans" cxnId="{EF8E07AC-0CD2-A044-A5CC-853C4DAB06B3}">
      <dgm:prSet/>
      <dgm:spPr/>
      <dgm:t>
        <a:bodyPr/>
        <a:lstStyle/>
        <a:p>
          <a:endParaRPr lang="en-US"/>
        </a:p>
      </dgm:t>
    </dgm:pt>
    <dgm:pt modelId="{ED923B2D-A1DE-4BD9-80A4-56D1FB5A6A61}" type="pres">
      <dgm:prSet presAssocID="{25BEA2D2-DB9A-4444-81F4-71F89CD4E48E}" presName="Name0" presStyleCnt="0">
        <dgm:presLayoutVars>
          <dgm:dir/>
          <dgm:resizeHandles val="exact"/>
        </dgm:presLayoutVars>
      </dgm:prSet>
      <dgm:spPr/>
    </dgm:pt>
    <dgm:pt modelId="{E19D05D0-D060-4799-ABBC-FBABF55AAA97}" type="pres">
      <dgm:prSet presAssocID="{C62D2D9F-D5B3-413F-8994-67C280F426B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6BC45-97A3-445A-A6EE-A14E37BFFA46}" type="pres">
      <dgm:prSet presAssocID="{27990CBC-B45D-48EE-877F-8714E642CE3B}" presName="parSpace" presStyleCnt="0"/>
      <dgm:spPr/>
    </dgm:pt>
    <dgm:pt modelId="{B2CF0B22-A7EB-43A6-AD7C-F4DFCD984EC3}" type="pres">
      <dgm:prSet presAssocID="{745F9F70-FB1B-4208-B4CB-B47BA4E56EAC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CDFD7-1132-4EEC-85AD-81FB850A3C9D}" type="pres">
      <dgm:prSet presAssocID="{E2D10985-745F-4F48-BFB6-0D8912A2E3B8}" presName="parSpace" presStyleCnt="0"/>
      <dgm:spPr/>
    </dgm:pt>
    <dgm:pt modelId="{87391CBA-67D1-475B-9D0E-7E7239551038}" type="pres">
      <dgm:prSet presAssocID="{84A39088-4C9A-4F9B-9807-40684801FC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89F03-127C-49AD-A259-4252FEEED0AD}" type="pres">
      <dgm:prSet presAssocID="{5C6A5DA6-2AEC-4C64-B697-919B769929EB}" presName="parSpace" presStyleCnt="0"/>
      <dgm:spPr/>
    </dgm:pt>
    <dgm:pt modelId="{2C15BF5A-D194-44B6-B6E9-465624ED6517}" type="pres">
      <dgm:prSet presAssocID="{577E9EEF-C82C-4812-88DA-8B9E4569D753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288B-1F4A-E345-9CD8-6DBA53F7D2D5}" type="pres">
      <dgm:prSet presAssocID="{5A655027-6936-405E-A349-CD72267C60EF}" presName="parSpace" presStyleCnt="0"/>
      <dgm:spPr/>
    </dgm:pt>
    <dgm:pt modelId="{A7C171C6-5735-764C-BDF7-A55CFF465F63}" type="pres">
      <dgm:prSet presAssocID="{3409D6D0-C9DA-F541-B2E8-EAA014FBB25E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E56A22-C502-8644-8BF1-05492D769E78}" type="presOf" srcId="{577E9EEF-C82C-4812-88DA-8B9E4569D753}" destId="{2C15BF5A-D194-44B6-B6E9-465624ED6517}" srcOrd="0" destOrd="0" presId="urn:microsoft.com/office/officeart/2005/8/layout/hChevron3"/>
    <dgm:cxn modelId="{412FF541-0136-6146-85D1-52853564526D}" type="presOf" srcId="{84A39088-4C9A-4F9B-9807-40684801FC98}" destId="{87391CBA-67D1-475B-9D0E-7E7239551038}" srcOrd="0" destOrd="0" presId="urn:microsoft.com/office/officeart/2005/8/layout/hChevron3"/>
    <dgm:cxn modelId="{A39B6FC3-8F53-A44A-974A-1A69B774DE7A}" type="presOf" srcId="{745F9F70-FB1B-4208-B4CB-B47BA4E56EAC}" destId="{B2CF0B22-A7EB-43A6-AD7C-F4DFCD984EC3}" srcOrd="0" destOrd="0" presId="urn:microsoft.com/office/officeart/2005/8/layout/hChevron3"/>
    <dgm:cxn modelId="{C70ADFB7-5A82-4EB8-91B6-2194EE385163}" srcId="{25BEA2D2-DB9A-4444-81F4-71F89CD4E48E}" destId="{C62D2D9F-D5B3-413F-8994-67C280F426B9}" srcOrd="0" destOrd="0" parTransId="{8F4F6E8D-B264-4C31-B986-506963F84ED9}" sibTransId="{27990CBC-B45D-48EE-877F-8714E642CE3B}"/>
    <dgm:cxn modelId="{0662865D-F5CF-5F43-A794-F5429C5115D2}" type="presOf" srcId="{25BEA2D2-DB9A-4444-81F4-71F89CD4E48E}" destId="{ED923B2D-A1DE-4BD9-80A4-56D1FB5A6A61}" srcOrd="0" destOrd="0" presId="urn:microsoft.com/office/officeart/2005/8/layout/hChevron3"/>
    <dgm:cxn modelId="{A251407C-B97A-49D6-A876-52CC7FF7FB80}" srcId="{25BEA2D2-DB9A-4444-81F4-71F89CD4E48E}" destId="{84A39088-4C9A-4F9B-9807-40684801FC98}" srcOrd="2" destOrd="0" parTransId="{21E0FDD7-7141-4CFC-B9F3-B39A04D1AB54}" sibTransId="{5C6A5DA6-2AEC-4C64-B697-919B769929EB}"/>
    <dgm:cxn modelId="{1E002EE9-7AEA-4E1A-B06B-82D235860754}" srcId="{25BEA2D2-DB9A-4444-81F4-71F89CD4E48E}" destId="{745F9F70-FB1B-4208-B4CB-B47BA4E56EAC}" srcOrd="1" destOrd="0" parTransId="{C9BDEA4F-F617-47A9-97EB-53CA458F7CCC}" sibTransId="{E2D10985-745F-4F48-BFB6-0D8912A2E3B8}"/>
    <dgm:cxn modelId="{F7F47B61-EB98-BF4B-824C-789713A416CE}" type="presOf" srcId="{3409D6D0-C9DA-F541-B2E8-EAA014FBB25E}" destId="{A7C171C6-5735-764C-BDF7-A55CFF465F63}" srcOrd="0" destOrd="0" presId="urn:microsoft.com/office/officeart/2005/8/layout/hChevron3"/>
    <dgm:cxn modelId="{A05275CB-F728-488E-A100-63007DA933E5}" srcId="{25BEA2D2-DB9A-4444-81F4-71F89CD4E48E}" destId="{577E9EEF-C82C-4812-88DA-8B9E4569D753}" srcOrd="3" destOrd="0" parTransId="{D709DABF-2021-409C-A248-915631B8E103}" sibTransId="{5A655027-6936-405E-A349-CD72267C60EF}"/>
    <dgm:cxn modelId="{83CCB244-28AE-EF4C-8E74-8E2A10286022}" type="presOf" srcId="{C62D2D9F-D5B3-413F-8994-67C280F426B9}" destId="{E19D05D0-D060-4799-ABBC-FBABF55AAA97}" srcOrd="0" destOrd="0" presId="urn:microsoft.com/office/officeart/2005/8/layout/hChevron3"/>
    <dgm:cxn modelId="{EF8E07AC-0CD2-A044-A5CC-853C4DAB06B3}" srcId="{25BEA2D2-DB9A-4444-81F4-71F89CD4E48E}" destId="{3409D6D0-C9DA-F541-B2E8-EAA014FBB25E}" srcOrd="4" destOrd="0" parTransId="{79A4D817-FD5B-F44A-B333-323207AD0FE5}" sibTransId="{799D09F2-F426-444A-B0EC-CEF2640D7C4E}"/>
    <dgm:cxn modelId="{C620A7F3-A765-0E4B-9BD7-8F634F2AAF24}" type="presParOf" srcId="{ED923B2D-A1DE-4BD9-80A4-56D1FB5A6A61}" destId="{E19D05D0-D060-4799-ABBC-FBABF55AAA97}" srcOrd="0" destOrd="0" presId="urn:microsoft.com/office/officeart/2005/8/layout/hChevron3"/>
    <dgm:cxn modelId="{44D70F2B-E57B-B948-8CED-CDBFE0BE6EFE}" type="presParOf" srcId="{ED923B2D-A1DE-4BD9-80A4-56D1FB5A6A61}" destId="{C106BC45-97A3-445A-A6EE-A14E37BFFA46}" srcOrd="1" destOrd="0" presId="urn:microsoft.com/office/officeart/2005/8/layout/hChevron3"/>
    <dgm:cxn modelId="{21366103-711C-F648-ACBF-AC7998E454B5}" type="presParOf" srcId="{ED923B2D-A1DE-4BD9-80A4-56D1FB5A6A61}" destId="{B2CF0B22-A7EB-43A6-AD7C-F4DFCD984EC3}" srcOrd="2" destOrd="0" presId="urn:microsoft.com/office/officeart/2005/8/layout/hChevron3"/>
    <dgm:cxn modelId="{D750A0C3-6482-0D41-8664-27A787B00871}" type="presParOf" srcId="{ED923B2D-A1DE-4BD9-80A4-56D1FB5A6A61}" destId="{86DCDFD7-1132-4EEC-85AD-81FB850A3C9D}" srcOrd="3" destOrd="0" presId="urn:microsoft.com/office/officeart/2005/8/layout/hChevron3"/>
    <dgm:cxn modelId="{356BCE99-9DAD-9248-97C1-E6ACC8105F65}" type="presParOf" srcId="{ED923B2D-A1DE-4BD9-80A4-56D1FB5A6A61}" destId="{87391CBA-67D1-475B-9D0E-7E7239551038}" srcOrd="4" destOrd="0" presId="urn:microsoft.com/office/officeart/2005/8/layout/hChevron3"/>
    <dgm:cxn modelId="{362EDD23-31B3-5E48-ACE9-83C1AAAB5F25}" type="presParOf" srcId="{ED923B2D-A1DE-4BD9-80A4-56D1FB5A6A61}" destId="{86D89F03-127C-49AD-A259-4252FEEED0AD}" srcOrd="5" destOrd="0" presId="urn:microsoft.com/office/officeart/2005/8/layout/hChevron3"/>
    <dgm:cxn modelId="{E66032FF-0FCB-7841-88C7-4918A2EC2240}" type="presParOf" srcId="{ED923B2D-A1DE-4BD9-80A4-56D1FB5A6A61}" destId="{2C15BF5A-D194-44B6-B6E9-465624ED6517}" srcOrd="6" destOrd="0" presId="urn:microsoft.com/office/officeart/2005/8/layout/hChevron3"/>
    <dgm:cxn modelId="{446B86E3-A849-024C-8A39-761C9C9FF873}" type="presParOf" srcId="{ED923B2D-A1DE-4BD9-80A4-56D1FB5A6A61}" destId="{F026288B-1F4A-E345-9CD8-6DBA53F7D2D5}" srcOrd="7" destOrd="0" presId="urn:microsoft.com/office/officeart/2005/8/layout/hChevron3"/>
    <dgm:cxn modelId="{DFDA29C7-6B88-F746-970C-1CBE1C53C3FF}" type="presParOf" srcId="{ED923B2D-A1DE-4BD9-80A4-56D1FB5A6A61}" destId="{A7C171C6-5735-764C-BDF7-A55CFF465F6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D05D0-D060-4799-ABBC-FBABF55AAA97}">
      <dsp:nvSpPr>
        <dsp:cNvPr id="0" name=""/>
        <dsp:cNvSpPr/>
      </dsp:nvSpPr>
      <dsp:spPr>
        <a:xfrm>
          <a:off x="976" y="0"/>
          <a:ext cx="1904534" cy="4571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2011</a:t>
          </a:r>
          <a:endParaRPr lang="en-US" sz="2300" kern="1200" dirty="0"/>
        </a:p>
      </dsp:txBody>
      <dsp:txXfrm>
        <a:off x="976" y="0"/>
        <a:ext cx="1790234" cy="457199"/>
      </dsp:txXfrm>
    </dsp:sp>
    <dsp:sp modelId="{B2CF0B22-A7EB-43A6-AD7C-F4DFCD984EC3}">
      <dsp:nvSpPr>
        <dsp:cNvPr id="0" name=""/>
        <dsp:cNvSpPr/>
      </dsp:nvSpPr>
      <dsp:spPr>
        <a:xfrm>
          <a:off x="1524604" y="0"/>
          <a:ext cx="1904534" cy="457199"/>
        </a:xfrm>
        <a:prstGeom prst="chevron">
          <a:avLst/>
        </a:prstGeom>
        <a:solidFill>
          <a:schemeClr val="accent2">
            <a:hueOff val="2629593"/>
            <a:satOff val="-15474"/>
            <a:lumOff val="5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2012</a:t>
          </a:r>
          <a:endParaRPr lang="en-US" sz="2300" kern="1200" dirty="0"/>
        </a:p>
      </dsp:txBody>
      <dsp:txXfrm>
        <a:off x="1753204" y="0"/>
        <a:ext cx="1447335" cy="457199"/>
      </dsp:txXfrm>
    </dsp:sp>
    <dsp:sp modelId="{87391CBA-67D1-475B-9D0E-7E7239551038}">
      <dsp:nvSpPr>
        <dsp:cNvPr id="0" name=""/>
        <dsp:cNvSpPr/>
      </dsp:nvSpPr>
      <dsp:spPr>
        <a:xfrm>
          <a:off x="3048232" y="0"/>
          <a:ext cx="1904534" cy="457199"/>
        </a:xfrm>
        <a:prstGeom prst="chevron">
          <a:avLst/>
        </a:prstGeom>
        <a:solidFill>
          <a:schemeClr val="accent2">
            <a:hueOff val="5259187"/>
            <a:satOff val="-30948"/>
            <a:lumOff val="11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2013</a:t>
          </a:r>
          <a:endParaRPr lang="en-US" sz="2300" kern="1200" dirty="0"/>
        </a:p>
      </dsp:txBody>
      <dsp:txXfrm>
        <a:off x="3276832" y="0"/>
        <a:ext cx="1447335" cy="457199"/>
      </dsp:txXfrm>
    </dsp:sp>
    <dsp:sp modelId="{2C15BF5A-D194-44B6-B6E9-465624ED6517}">
      <dsp:nvSpPr>
        <dsp:cNvPr id="0" name=""/>
        <dsp:cNvSpPr/>
      </dsp:nvSpPr>
      <dsp:spPr>
        <a:xfrm>
          <a:off x="4571860" y="0"/>
          <a:ext cx="1904534" cy="457199"/>
        </a:xfrm>
        <a:prstGeom prst="chevron">
          <a:avLst/>
        </a:prstGeom>
        <a:solidFill>
          <a:schemeClr val="accent2">
            <a:hueOff val="7888781"/>
            <a:satOff val="-46421"/>
            <a:lumOff val="17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2014</a:t>
          </a:r>
          <a:endParaRPr lang="en-US" sz="2300" kern="1200" dirty="0"/>
        </a:p>
      </dsp:txBody>
      <dsp:txXfrm>
        <a:off x="4800460" y="0"/>
        <a:ext cx="1447335" cy="457199"/>
      </dsp:txXfrm>
    </dsp:sp>
    <dsp:sp modelId="{A7C171C6-5735-764C-BDF7-A55CFF465F63}">
      <dsp:nvSpPr>
        <dsp:cNvPr id="0" name=""/>
        <dsp:cNvSpPr/>
      </dsp:nvSpPr>
      <dsp:spPr>
        <a:xfrm>
          <a:off x="6095488" y="0"/>
          <a:ext cx="1904534" cy="457199"/>
        </a:xfrm>
        <a:prstGeom prst="chevron">
          <a:avLst/>
        </a:prstGeom>
        <a:solidFill>
          <a:schemeClr val="accent2">
            <a:hueOff val="10518374"/>
            <a:satOff val="-61895"/>
            <a:lumOff val="23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2015</a:t>
          </a:r>
          <a:endParaRPr lang="en-US" sz="2300" kern="1200" dirty="0"/>
        </a:p>
      </dsp:txBody>
      <dsp:txXfrm>
        <a:off x="6324088" y="0"/>
        <a:ext cx="1447335" cy="45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514" y="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FA969-437D-493F-8C12-40EF78B800CA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18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514" y="882918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C5882-3103-43C6-A265-A633772079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21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2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r">
              <a:defRPr sz="1200"/>
            </a:lvl1pPr>
          </a:lstStyle>
          <a:p>
            <a:fld id="{7A9CB7F2-7AB4-4BD1-969B-A5336E861D54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6013" y="696913"/>
            <a:ext cx="4649787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57" tIns="46378" rIns="92757" bIns="4637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3" y="4415792"/>
            <a:ext cx="5505450" cy="4183380"/>
          </a:xfrm>
          <a:prstGeom prst="rect">
            <a:avLst/>
          </a:prstGeom>
        </p:spPr>
        <p:txBody>
          <a:bodyPr vert="horz" lIns="92757" tIns="46378" rIns="92757" bIns="4637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8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r">
              <a:defRPr sz="1200"/>
            </a:lvl1pPr>
          </a:lstStyle>
          <a:p>
            <a:fld id="{EC4827FB-0F8A-4AC9-B9E3-D810A565A0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9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CDE0A-83E0-4652-BCDE-D97AB5CB76E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700088"/>
            <a:ext cx="4641850" cy="3482975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3919" y="4410948"/>
            <a:ext cx="6113981" cy="4499716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 overlay – clean up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7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 overlay – clean up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7E48-93F9-2447-BE68-F1E34BC5F9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20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– DoE Energy-Apps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SDG&amp;E and PG&amp;E released their Green Button support within 90 days of the Call to Action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DoE sponsored an Apps for Energy challenge to stimulate ecosystem growth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– EPA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PM Upgrade: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EPA release of API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moved Portfolio manager to an Open API platform and set the stage for future Green Button support,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the details of which will be reflected in the EPA portion of the agenda (not wanting to steal their thunder.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0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 noChangeArrowheads="1"/>
          </p:cNvSpPr>
          <p:nvPr/>
        </p:nvSpPr>
        <p:spPr bwMode="auto">
          <a:xfrm>
            <a:off x="3899073" y="8829677"/>
            <a:ext cx="298118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02" tIns="46702" rIns="93402" bIns="46702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/>
            <a:fld id="{BE87BD29-EF46-4591-83AF-854491D3B9D7}" type="slidenum">
              <a:rPr lang="en-US" sz="1200">
                <a:solidFill>
                  <a:srgbClr val="000000"/>
                </a:solidFill>
              </a:rPr>
              <a:pPr algn="r" eaLnBrk="1" hangingPunct="1"/>
              <a:t>9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693738"/>
            <a:ext cx="4619625" cy="3465512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B8D6-68F5-8B41-BD0B-3407DB109D72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67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17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62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45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7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>
            <a:lvl1pPr algn="l">
              <a:defRPr sz="3600"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defRPr sz="2400">
                <a:latin typeface="Century Gothic" pitchFamily="34" charset="0"/>
              </a:defRPr>
            </a:lvl1pPr>
            <a:lvl2pPr>
              <a:defRPr sz="2000">
                <a:latin typeface="Century Gothic" pitchFamily="34" charset="0"/>
              </a:defRPr>
            </a:lvl2pPr>
            <a:lvl3pPr>
              <a:defRPr sz="1800">
                <a:latin typeface="Century Gothic" pitchFamily="34" charset="0"/>
              </a:defRPr>
            </a:lvl3pPr>
            <a:lvl4pPr>
              <a:defRPr sz="16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BB24-4885-4A53-A64F-EF42E04B6BDE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6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77CC-CF43-4B89-960E-24B78DA90593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4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D08C74B3-AED4-4791-A823-7E4933592E20}" type="datetime1">
              <a:rPr lang="en-US" sz="18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7/2/14</a:t>
            </a:fld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341D64-A1A5-4B08-823B-DB436CAA4F7B}" type="slidenum">
              <a:rPr 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76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9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8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4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7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B8D6-68F5-8B41-BD0B-3407DB109D72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4" descr="Green Button Initiative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48129" cy="102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1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74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manship@intermountainmls.com" TargetMode="External"/><Relationship Id="rId4" Type="http://schemas.openxmlformats.org/officeDocument/2006/relationships/hyperlink" Target="mailto:john.teeter@nist.gov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://project-open-data.github.io/" TargetMode="External"/><Relationship Id="rId5" Type="http://schemas.openxmlformats.org/officeDocument/2006/relationships/hyperlink" Target="http://www.data.gov" TargetMode="External"/><Relationship Id="rId6" Type="http://schemas.openxmlformats.org/officeDocument/2006/relationships/image" Target="../media/image12.jpe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6" Type="http://schemas.openxmlformats.org/officeDocument/2006/relationships/diagramQuickStyle" Target="../diagrams/quickStyle1.xml"/><Relationship Id="rId47" Type="http://schemas.openxmlformats.org/officeDocument/2006/relationships/diagramColors" Target="../diagrams/colors1.xml"/><Relationship Id="rId48" Type="http://schemas.microsoft.com/office/2007/relationships/diagramDrawing" Target="../diagrams/drawing1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tags" Target="../tags/tag33.xml"/><Relationship Id="rId34" Type="http://schemas.openxmlformats.org/officeDocument/2006/relationships/tags" Target="../tags/tag34.xml"/><Relationship Id="rId35" Type="http://schemas.openxmlformats.org/officeDocument/2006/relationships/tags" Target="../tags/tag35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37" Type="http://schemas.openxmlformats.org/officeDocument/2006/relationships/tags" Target="../tags/tag37.xml"/><Relationship Id="rId38" Type="http://schemas.openxmlformats.org/officeDocument/2006/relationships/tags" Target="../tags/tag38.xml"/><Relationship Id="rId39" Type="http://schemas.openxmlformats.org/officeDocument/2006/relationships/tags" Target="../tags/tag39.xml"/><Relationship Id="rId40" Type="http://schemas.openxmlformats.org/officeDocument/2006/relationships/tags" Target="../tags/tag40.xml"/><Relationship Id="rId41" Type="http://schemas.openxmlformats.org/officeDocument/2006/relationships/tags" Target="../tags/tag41.xml"/><Relationship Id="rId42" Type="http://schemas.openxmlformats.org/officeDocument/2006/relationships/slideLayout" Target="../slideLayouts/slideLayout2.xml"/><Relationship Id="rId43" Type="http://schemas.openxmlformats.org/officeDocument/2006/relationships/notesSlide" Target="../notesSlides/notesSlide5.xml"/><Relationship Id="rId44" Type="http://schemas.openxmlformats.org/officeDocument/2006/relationships/diagramData" Target="../diagrams/data1.xml"/><Relationship Id="rId45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hyperlink" Target="http://en.wikipedia.org/wiki/File:Schneider_Electric.svg" TargetMode="External"/><Relationship Id="rId21" Type="http://schemas.openxmlformats.org/officeDocument/2006/relationships/image" Target="../media/image30.png"/><Relationship Id="rId22" Type="http://schemas.openxmlformats.org/officeDocument/2006/relationships/hyperlink" Target="http://www.sunrunhome.com/" TargetMode="External"/><Relationship Id="rId23" Type="http://schemas.openxmlformats.org/officeDocument/2006/relationships/image" Target="../media/image31.png"/><Relationship Id="rId24" Type="http://schemas.openxmlformats.org/officeDocument/2006/relationships/hyperlink" Target="http://utilities.simpleenergy.com/" TargetMode="External"/><Relationship Id="rId25" Type="http://schemas.openxmlformats.org/officeDocument/2006/relationships/image" Target="../media/image32.png"/><Relationship Id="rId26" Type="http://schemas.openxmlformats.org/officeDocument/2006/relationships/hyperlink" Target="http://en.wikipedia.org/wiki/File:TXUenergyLogo.jpg" TargetMode="External"/><Relationship Id="rId27" Type="http://schemas.openxmlformats.org/officeDocument/2006/relationships/image" Target="../media/image33.jpeg"/><Relationship Id="rId28" Type="http://schemas.openxmlformats.org/officeDocument/2006/relationships/image" Target="../media/image34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30" Type="http://schemas.openxmlformats.org/officeDocument/2006/relationships/hyperlink" Target="http://www.psdconsulting.com/" TargetMode="External"/><Relationship Id="rId31" Type="http://schemas.openxmlformats.org/officeDocument/2006/relationships/image" Target="../media/image36.png"/><Relationship Id="rId32" Type="http://schemas.openxmlformats.org/officeDocument/2006/relationships/image" Target="../media/image37.png"/><Relationship Id="rId9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33" Type="http://schemas.openxmlformats.org/officeDocument/2006/relationships/image" Target="../media/image38.png"/><Relationship Id="rId34" Type="http://schemas.openxmlformats.org/officeDocument/2006/relationships/image" Target="../media/image39.png"/><Relationship Id="rId10" Type="http://schemas.openxmlformats.org/officeDocument/2006/relationships/image" Target="../media/image24.png"/><Relationship Id="rId11" Type="http://schemas.openxmlformats.org/officeDocument/2006/relationships/hyperlink" Target="http://firstfuel.com/home" TargetMode="External"/><Relationship Id="rId12" Type="http://schemas.openxmlformats.org/officeDocument/2006/relationships/image" Target="../media/image25.png"/><Relationship Id="rId13" Type="http://schemas.openxmlformats.org/officeDocument/2006/relationships/image" Target="../media/image26.jpeg"/><Relationship Id="rId14" Type="http://schemas.openxmlformats.org/officeDocument/2006/relationships/hyperlink" Target="https://en.wikipedia.org/wiki/File:Honeywell_logo.svg" TargetMode="External"/><Relationship Id="rId15" Type="http://schemas.openxmlformats.org/officeDocument/2006/relationships/image" Target="../media/image27.png"/><Relationship Id="rId16" Type="http://schemas.openxmlformats.org/officeDocument/2006/relationships/hyperlink" Target="http://www.luciddesigngroup.com/index.php" TargetMode="External"/><Relationship Id="rId17" Type="http://schemas.openxmlformats.org/officeDocument/2006/relationships/image" Target="../media/image28.png"/><Relationship Id="rId18" Type="http://schemas.openxmlformats.org/officeDocument/2006/relationships/hyperlink" Target="http://www.oracle.com/" TargetMode="External"/><Relationship Id="rId1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04800"/>
            <a:ext cx="9144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5"/>
          <p:cNvSpPr txBox="1">
            <a:spLocks/>
          </p:cNvSpPr>
          <p:nvPr/>
        </p:nvSpPr>
        <p:spPr>
          <a:xfrm>
            <a:off x="560294" y="762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B5D73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+mj-lt"/>
              </a:rPr>
              <a:t>Multiple List Service and 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  The Green Button Initiative</a:t>
            </a:r>
          </a:p>
        </p:txBody>
      </p:sp>
      <p:sp>
        <p:nvSpPr>
          <p:cNvPr id="8" name="Subtitle 22"/>
          <p:cNvSpPr txBox="1">
            <a:spLocks/>
          </p:cNvSpPr>
          <p:nvPr/>
        </p:nvSpPr>
        <p:spPr>
          <a:xfrm>
            <a:off x="13447" y="4038600"/>
            <a:ext cx="89154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None/>
              <a:defRPr sz="2800" kern="1200">
                <a:solidFill>
                  <a:srgbClr val="09428B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Greg </a:t>
            </a:r>
            <a:r>
              <a:rPr lang="en-US" altLang="en-US" sz="1600" b="1" dirty="0" err="1" smtClean="0">
                <a:solidFill>
                  <a:srgbClr val="09428B"/>
                </a:solidFill>
                <a:latin typeface="+mj-lt"/>
              </a:rPr>
              <a:t>Manship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, CEO Intermountain MLS, </a:t>
            </a:r>
            <a:r>
              <a:rPr lang="en-US" altLang="en-US" sz="1600" b="1" dirty="0" err="1" smtClean="0">
                <a:solidFill>
                  <a:srgbClr val="09428B"/>
                </a:solidFill>
                <a:latin typeface="+mj-lt"/>
                <a:hlinkClick r:id="rId3"/>
              </a:rPr>
              <a:t>gmanship@intermountainmls.com</a:t>
            </a:r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endParaRPr lang="en-US" altLang="en-US" sz="1600" b="1" dirty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John Teeter, Computer Scientist,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NIST,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  <a:hlinkClick r:id="rId4"/>
              </a:rPr>
              <a:t>john.teeter@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  <a:hlinkClick r:id="rId4"/>
              </a:rPr>
              <a:t>nist.gov</a:t>
            </a:r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 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    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Presidential Innovation 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Fellow Alumni</a:t>
            </a:r>
          </a:p>
          <a:p>
            <a:pPr lvl="1" algn="l" fontAlgn="auto">
              <a:spcAft>
                <a:spcPts val="0"/>
              </a:spcAft>
            </a:pPr>
            <a:endParaRPr lang="en-US" sz="1200" b="1" dirty="0">
              <a:solidFill>
                <a:srgbClr val="09428B"/>
              </a:solidFill>
            </a:endParaRPr>
          </a:p>
        </p:txBody>
      </p:sp>
      <p:pic>
        <p:nvPicPr>
          <p:cNvPr id="10" name="Picture 11" descr="nistident_cent_300ppi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9" y="5794878"/>
            <a:ext cx="1815921" cy="8345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720" y="5715000"/>
            <a:ext cx="964080" cy="964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499" y="5638800"/>
            <a:ext cx="1061301" cy="1061301"/>
          </a:xfrm>
          <a:prstGeom prst="rect">
            <a:avLst/>
          </a:prstGeom>
        </p:spPr>
      </p:pic>
      <p:pic>
        <p:nvPicPr>
          <p:cNvPr id="13" name="Picture 12" descr="GreenButtonLeadBann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" y="1739900"/>
            <a:ext cx="7861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18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25" y="34765"/>
            <a:ext cx="8247475" cy="80343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Green Button Connect My Data </a:t>
            </a:r>
            <a:br>
              <a:rPr lang="en-US" sz="3200" dirty="0" smtClean="0"/>
            </a:br>
            <a:r>
              <a:rPr lang="en-US" sz="3200" dirty="0" smtClean="0"/>
              <a:t>     In Washington DC Governmental Services</a:t>
            </a:r>
            <a:endParaRPr lang="en-US" sz="3200" dirty="0"/>
          </a:p>
        </p:txBody>
      </p:sp>
      <p:pic>
        <p:nvPicPr>
          <p:cNvPr id="3" name="Picture 2" descr="Screen Shot 2014-04-02 at 9.08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201" y="1295400"/>
            <a:ext cx="5187399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499479"/>
            <a:ext cx="281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/>
          </a:p>
          <a:p>
            <a:r>
              <a:rPr lang="en-US" sz="2000" dirty="0" smtClean="0"/>
              <a:t>Providing 15 Minute</a:t>
            </a:r>
          </a:p>
          <a:p>
            <a:r>
              <a:rPr lang="en-US" sz="2000" dirty="0" smtClean="0"/>
              <a:t>Interval Data for 400</a:t>
            </a:r>
          </a:p>
          <a:p>
            <a:r>
              <a:rPr lang="en-US" sz="2000" dirty="0" smtClean="0"/>
              <a:t>Buildings in DC</a:t>
            </a:r>
          </a:p>
          <a:p>
            <a:endParaRPr lang="en-US" sz="2000" dirty="0"/>
          </a:p>
          <a:p>
            <a:r>
              <a:rPr lang="en-US" sz="2000" dirty="0" smtClean="0"/>
              <a:t>Local</a:t>
            </a:r>
            <a:r>
              <a:rPr lang="en-US" sz="2000" dirty="0"/>
              <a:t> </a:t>
            </a:r>
            <a:r>
              <a:rPr lang="en-US" sz="2000" dirty="0" smtClean="0"/>
              <a:t>Utility (Pepco </a:t>
            </a:r>
            <a:br>
              <a:rPr lang="en-US" sz="2000" dirty="0" smtClean="0"/>
            </a:br>
            <a:r>
              <a:rPr lang="en-US" sz="2000" dirty="0" smtClean="0"/>
              <a:t>Holdings) providing first </a:t>
            </a:r>
            <a:br>
              <a:rPr lang="en-US" sz="2000" dirty="0" smtClean="0"/>
            </a:br>
            <a:r>
              <a:rPr lang="en-US" sz="2000" dirty="0" smtClean="0"/>
              <a:t>in the nation deployment with Green Button Connect My Data inside! </a:t>
            </a:r>
            <a:endParaRPr lang="en-US" sz="2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1920480" cy="97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29000" y="5911334"/>
            <a:ext cx="46585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www.buildsmartdc.com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150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1676400"/>
            <a:ext cx="838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3200" i="1" dirty="0" smtClean="0"/>
              <a:t>“The Administration will leverage </a:t>
            </a:r>
            <a:r>
              <a:rPr lang="en-US" sz="3200" i="1" dirty="0"/>
              <a:t>the </a:t>
            </a:r>
            <a:r>
              <a:rPr lang="en-US" sz="3200" i="1" dirty="0" smtClean="0"/>
              <a:t>‘Green Button’ </a:t>
            </a:r>
            <a:r>
              <a:rPr lang="en-US" sz="3200" i="1" dirty="0"/>
              <a:t>standard – which aggregates energy data in a secure, easy to use format – within federal facilities to increase their ability to manage energy consumption, reduce greenhouse gas emissions, and meet sustainability goals</a:t>
            </a:r>
            <a:r>
              <a:rPr lang="en-US" sz="3200" i="1" dirty="0" smtClean="0"/>
              <a:t>.</a:t>
            </a:r>
            <a:r>
              <a:rPr lang="en-US" sz="3200" dirty="0" smtClean="0"/>
              <a:t>”</a:t>
            </a:r>
          </a:p>
          <a:p>
            <a:endParaRPr lang="en-US" sz="2800" dirty="0" smtClean="0">
              <a:solidFill>
                <a:schemeClr val="accent1"/>
              </a:solidFill>
              <a:latin typeface="Century Gothic" pitchFamily="34" charset="0"/>
            </a:endParaRPr>
          </a:p>
          <a:p>
            <a:pPr algn="r"/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The President’s Climate Action Plan,</a:t>
            </a:r>
          </a:p>
          <a:p>
            <a:pPr algn="r"/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June 25, 2013</a:t>
            </a:r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92162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+mj-lt"/>
              </a:rPr>
              <a:t>Climate Action Plan Commitment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335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487362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+mj-lt"/>
              </a:rPr>
              <a:t>US Federal Government Commitment</a:t>
            </a:r>
            <a:endParaRPr lang="en-US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927" y="1066800"/>
            <a:ext cx="8534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/>
              <a:t>Presidential Memorandum (to all Federal agencies) 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9474" y="1752600"/>
            <a:ext cx="826885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itchFamily="34" charset="0"/>
              </a:rPr>
              <a:t> </a:t>
            </a:r>
            <a:r>
              <a:rPr lang="en-US" i="1" dirty="0"/>
              <a:t>“Sec. 3. Building Performance and Energy </a:t>
            </a:r>
            <a:r>
              <a:rPr lang="en-US" i="1" dirty="0" smtClean="0"/>
              <a:t>Management </a:t>
            </a:r>
            <a:r>
              <a:rPr lang="en-US" i="1" dirty="0"/>
              <a:t>.. </a:t>
            </a:r>
            <a:r>
              <a:rPr lang="en-US" i="1" dirty="0" smtClean="0"/>
              <a:t>each </a:t>
            </a:r>
            <a:r>
              <a:rPr lang="en-US" i="1" dirty="0"/>
              <a:t>agency shall: … </a:t>
            </a:r>
            <a:r>
              <a:rPr lang="en-US" i="1" dirty="0" smtClean="0"/>
              <a:t>incorporate </a:t>
            </a:r>
            <a:r>
              <a:rPr lang="en-US" i="1" dirty="0"/>
              <a:t>Green Button into reporting, data analytics and automation, and processes, in consultation with local </a:t>
            </a:r>
            <a:r>
              <a:rPr lang="en-US" i="1" dirty="0" smtClean="0"/>
              <a:t>utilities …”  [.. GSA, EPA pilots …]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sz="1600" i="1" dirty="0" smtClean="0"/>
              <a:t>Presidential Memorandum on Federal Leadership in Energy Management, Dec 5, 2013 </a:t>
            </a:r>
          </a:p>
          <a:p>
            <a:endParaRPr lang="en-US" sz="2400" dirty="0"/>
          </a:p>
          <a:p>
            <a:pPr lvl="1"/>
            <a:r>
              <a:rPr lang="en-US" altLang="en-US" sz="2200" b="1" dirty="0"/>
              <a:t>Buildings use 40% of our Energy Resources; 75% of our </a:t>
            </a:r>
            <a:r>
              <a:rPr lang="en-US" altLang="en-US" sz="2200" b="1" dirty="0" smtClean="0"/>
              <a:t>Electricity</a:t>
            </a:r>
          </a:p>
          <a:p>
            <a:pPr lvl="1"/>
            <a:endParaRPr lang="en-US" altLang="en-US" sz="2200" b="1" dirty="0"/>
          </a:p>
          <a:p>
            <a:pPr lvl="2"/>
            <a:r>
              <a:rPr lang="en-US" altLang="en-US" sz="2200" b="1" dirty="0"/>
              <a:t>Achieving Efficiency is a National </a:t>
            </a:r>
            <a:r>
              <a:rPr lang="en-US" altLang="en-US" sz="2200" b="1" dirty="0" smtClean="0"/>
              <a:t>Priority</a:t>
            </a:r>
          </a:p>
          <a:p>
            <a:pPr lvl="2"/>
            <a:endParaRPr lang="en-US" altLang="en-US" sz="2200" b="1" dirty="0"/>
          </a:p>
          <a:p>
            <a:pPr lvl="3"/>
            <a:r>
              <a:rPr lang="en-US" altLang="en-US" sz="2200" b="1" dirty="0"/>
              <a:t>Green Button </a:t>
            </a:r>
            <a:r>
              <a:rPr lang="en-US" altLang="en-US" sz="2200" b="1" dirty="0" smtClean="0"/>
              <a:t>provides </a:t>
            </a:r>
            <a:r>
              <a:rPr lang="en-US" altLang="en-US" sz="2200" b="1" dirty="0"/>
              <a:t>the missing feedback </a:t>
            </a:r>
            <a:r>
              <a:rPr lang="en-US" altLang="en-US" sz="2200" b="1" dirty="0" smtClean="0"/>
              <a:t>loop</a:t>
            </a:r>
          </a:p>
          <a:p>
            <a:pPr lvl="3"/>
            <a:endParaRPr lang="en-US" altLang="en-US" sz="2200" b="1" dirty="0"/>
          </a:p>
          <a:p>
            <a:pPr lvl="4"/>
            <a:r>
              <a:rPr lang="en-US" altLang="en-US" sz="2200" b="1" dirty="0"/>
              <a:t>And </a:t>
            </a:r>
            <a:r>
              <a:rPr lang="en-US" altLang="en-US" sz="2200" b="1" dirty="0" smtClean="0"/>
              <a:t>helps to engage </a:t>
            </a:r>
            <a:r>
              <a:rPr lang="en-US" altLang="en-US" sz="2200" b="1" dirty="0"/>
              <a:t>the consumer in the solution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09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11960"/>
            <a:ext cx="8686800" cy="655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Gothic" pitchFamily="34" charset="0"/>
              </a:rPr>
              <a:t> </a:t>
            </a:r>
            <a:r>
              <a:rPr lang="en-US" sz="2400" u="sng" dirty="0"/>
              <a:t>Sec.</a:t>
            </a:r>
            <a:r>
              <a:rPr lang="en-US" sz="2400" dirty="0"/>
              <a:t> </a:t>
            </a:r>
            <a:r>
              <a:rPr lang="en-US" sz="2400" u="sng" dirty="0"/>
              <a:t>3</a:t>
            </a:r>
            <a:r>
              <a:rPr lang="en-US" sz="2400" dirty="0"/>
              <a:t>. </a:t>
            </a:r>
            <a:r>
              <a:rPr lang="en-US" sz="2400" u="sng" dirty="0"/>
              <a:t>Building Performance and Energy Management</a:t>
            </a:r>
            <a:r>
              <a:rPr lang="en-US" sz="24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A - </a:t>
            </a:r>
            <a:r>
              <a:rPr lang="en-US" sz="2000" dirty="0"/>
              <a:t>To encourage continuous improvement and better manage building performance, enhance energy efficiency, and reduce energy waste in an open and transparent way, each agency shall: </a:t>
            </a:r>
            <a:endParaRPr lang="en-US" sz="2000" dirty="0" smtClean="0"/>
          </a:p>
          <a:p>
            <a:endParaRPr lang="en-US" sz="2000" dirty="0" smtClean="0"/>
          </a:p>
          <a:p>
            <a:pPr marL="514350" indent="-514350">
              <a:buAutoNum type="romanLcParenBoth"/>
            </a:pPr>
            <a:r>
              <a:rPr lang="en-US" sz="2200" dirty="0" smtClean="0"/>
              <a:t>install </a:t>
            </a:r>
            <a:r>
              <a:rPr lang="en-US" sz="2200" dirty="0"/>
              <a:t>building energy meters and sub-</a:t>
            </a:r>
            <a:r>
              <a:rPr lang="en-US" sz="2200" dirty="0" smtClean="0"/>
              <a:t>meters</a:t>
            </a:r>
          </a:p>
          <a:p>
            <a:pPr marL="514350" indent="-514350">
              <a:buAutoNum type="romanLcParenBoth"/>
            </a:pPr>
            <a:r>
              <a:rPr lang="en-US" sz="2200" dirty="0" smtClean="0"/>
              <a:t>install </a:t>
            </a:r>
            <a:r>
              <a:rPr lang="en-US" sz="2200" dirty="0"/>
              <a:t>water meters at agency buildings </a:t>
            </a:r>
            <a:endParaRPr lang="en-US" sz="2200" dirty="0" smtClean="0"/>
          </a:p>
          <a:p>
            <a:pPr marL="514350" indent="-514350">
              <a:buAutoNum type="romanLcParenBoth"/>
            </a:pPr>
            <a:r>
              <a:rPr lang="en-US" sz="2200" dirty="0" smtClean="0"/>
              <a:t>…  agency </a:t>
            </a:r>
            <a:r>
              <a:rPr lang="en-US" sz="2200" dirty="0"/>
              <a:t>buildings </a:t>
            </a:r>
            <a:r>
              <a:rPr lang="en-US" sz="2200" dirty="0" smtClean="0"/>
              <a:t>…. associated </a:t>
            </a:r>
            <a:r>
              <a:rPr lang="en-US" sz="2200" dirty="0"/>
              <a:t>monthly performance data is entered into the EPA Energy Star </a:t>
            </a:r>
            <a:r>
              <a:rPr lang="en-US" sz="2200" dirty="0" smtClean="0"/>
              <a:t>Portfolio Manager.</a:t>
            </a:r>
          </a:p>
          <a:p>
            <a:pPr marL="514350" indent="-514350">
              <a:buAutoNum type="romanLcParenBoth"/>
            </a:pPr>
            <a:r>
              <a:rPr lang="en-US" sz="2200" dirty="0" smtClean="0"/>
              <a:t>publicly </a:t>
            </a:r>
            <a:r>
              <a:rPr lang="en-US" sz="2200" dirty="0"/>
              <a:t>disclose </a:t>
            </a:r>
            <a:r>
              <a:rPr lang="en-US" sz="2200" dirty="0" smtClean="0"/>
              <a:t>… web</a:t>
            </a:r>
            <a:r>
              <a:rPr lang="en-US" sz="2200" dirty="0"/>
              <a:t>-based tracking system </a:t>
            </a:r>
            <a:r>
              <a:rPr lang="en-US" sz="2200" dirty="0" smtClean="0"/>
              <a:t> </a:t>
            </a:r>
            <a:r>
              <a:rPr lang="en-US" sz="2200" dirty="0"/>
              <a:t>annual </a:t>
            </a:r>
            <a:r>
              <a:rPr lang="en-US" sz="2200" dirty="0" smtClean="0"/>
              <a:t>energy performance </a:t>
            </a:r>
            <a:r>
              <a:rPr lang="en-US" sz="2200" dirty="0"/>
              <a:t>data </a:t>
            </a:r>
            <a:endParaRPr lang="en-US" sz="2200" dirty="0" smtClean="0"/>
          </a:p>
          <a:p>
            <a:pPr marL="514350" indent="-514350">
              <a:buFontTx/>
              <a:buAutoNum type="romanLcParenBoth"/>
            </a:pPr>
            <a:r>
              <a:rPr lang="en-US" sz="2200" dirty="0" smtClean="0"/>
              <a:t>… incorporate </a:t>
            </a:r>
            <a:r>
              <a:rPr lang="en-US" sz="2200" dirty="0"/>
              <a:t>Green Button into reporting, data analytics and automation, and processes, in consultation with local </a:t>
            </a:r>
            <a:r>
              <a:rPr lang="en-US" sz="2200" dirty="0" smtClean="0"/>
              <a:t>utilities</a:t>
            </a:r>
            <a:endParaRPr lang="en-US" sz="2200" dirty="0"/>
          </a:p>
          <a:p>
            <a:pPr marL="514350" indent="-514350">
              <a:buAutoNum type="romanLcParenBoth"/>
            </a:pPr>
            <a:endParaRPr lang="en-US" sz="2000" dirty="0"/>
          </a:p>
          <a:p>
            <a:pPr algn="r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cs typeface="Century Gothic"/>
              </a:rPr>
              <a:t>Presidential Memorandum for Heads of Exec.</a:t>
            </a:r>
          </a:p>
          <a:p>
            <a:pPr algn="r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cs typeface="Century Gothic"/>
              </a:rPr>
              <a:t> Departments and Agencies</a:t>
            </a:r>
          </a:p>
          <a:p>
            <a:pPr algn="r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cs typeface="Century Gothic"/>
              </a:rPr>
              <a:t>Dec 2013</a:t>
            </a:r>
          </a:p>
          <a:p>
            <a:pPr algn="r"/>
            <a:r>
              <a:rPr lang="en-US" sz="2000" dirty="0" smtClean="0"/>
              <a:t>.</a:t>
            </a:r>
            <a:endParaRPr lang="en-US" sz="2000" dirty="0"/>
          </a:p>
          <a:p>
            <a:pPr marL="514350" indent="-514350">
              <a:buAutoNum type="romanLcParenBoth"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j-lt"/>
              </a:rPr>
              <a:t>Federal Leadership in Energy Management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74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_Project\NIST\NISTGreenButton\Work\GreenButton\Artwork\GreenButtonIcons\green-Download25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4724400" cy="57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600"/>
            <a:ext cx="82296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/>
              <a:t>Thank You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and  Questions??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376"/>
              </a:spcBef>
            </a:pPr>
            <a:r>
              <a:rPr lang="en-US" dirty="0" smtClean="0"/>
              <a:t>Vision and Value?</a:t>
            </a:r>
          </a:p>
          <a:p>
            <a:pPr>
              <a:spcBef>
                <a:spcPts val="5376"/>
              </a:spcBef>
            </a:pPr>
            <a:r>
              <a:rPr lang="en-US" dirty="0" smtClean="0"/>
              <a:t>What Opportunities exist?</a:t>
            </a:r>
            <a:endParaRPr lang="en-US" dirty="0"/>
          </a:p>
          <a:p>
            <a:pPr>
              <a:spcBef>
                <a:spcPts val="5376"/>
              </a:spcBef>
            </a:pPr>
            <a:r>
              <a:rPr lang="en-US" dirty="0" smtClean="0"/>
              <a:t>Partners -- BSU? Idaho Power? … ? </a:t>
            </a:r>
          </a:p>
          <a:p>
            <a:pPr>
              <a:spcBef>
                <a:spcPts val="5376"/>
              </a:spcBef>
            </a:pPr>
            <a:r>
              <a:rPr lang="en-US" dirty="0" smtClean="0"/>
              <a:t>What is the volume of new listings? </a:t>
            </a:r>
          </a:p>
          <a:p>
            <a:pPr>
              <a:spcBef>
                <a:spcPts val="5376"/>
              </a:spcBef>
            </a:pPr>
            <a:r>
              <a:rPr lang="en-US" dirty="0" smtClean="0"/>
              <a:t>Experiments and Pilots??</a:t>
            </a:r>
          </a:p>
          <a:p>
            <a:pPr>
              <a:spcBef>
                <a:spcPts val="5376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3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93083" y="3696487"/>
            <a:ext cx="3740917" cy="186611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</a:rPr>
              <a:t>Listing a House – 13 Months of History</a:t>
            </a:r>
            <a:endParaRPr lang="en-US" sz="32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0683" y="1760857"/>
            <a:ext cx="1454917" cy="113474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Utility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Meter Data</a:t>
            </a: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Portal</a:t>
            </a:r>
          </a:p>
          <a:p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019800" y="2667000"/>
            <a:ext cx="1965960" cy="14478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Agency/Owner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Management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Benchmarking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Sales Promotion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676401" y="3778174"/>
            <a:ext cx="3581400" cy="1708226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Home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Energy Management System (EMS)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Refrigerator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HVAC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…</a:t>
            </a:r>
          </a:p>
          <a:p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892040" y="1066800"/>
            <a:ext cx="2880360" cy="134810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MLS Data Repository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Analytics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Virtual Energy </a:t>
            </a:r>
            <a:r>
              <a:rPr lang="en-US" sz="1600" dirty="0" smtClean="0"/>
              <a:t>Audits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Community Comparisons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 smtClean="0"/>
          </a:p>
        </p:txBody>
      </p:sp>
      <p:cxnSp>
        <p:nvCxnSpPr>
          <p:cNvPr id="12" name="Elbow Connector 11"/>
          <p:cNvCxnSpPr>
            <a:stCxn id="8" idx="2"/>
            <a:endCxn id="6" idx="1"/>
          </p:cNvCxnSpPr>
          <p:nvPr/>
        </p:nvCxnSpPr>
        <p:spPr>
          <a:xfrm rot="16200000" flipH="1">
            <a:off x="988239" y="3944124"/>
            <a:ext cx="587337" cy="788988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" idx="1"/>
            <a:endCxn id="8" idx="0"/>
          </p:cNvCxnSpPr>
          <p:nvPr/>
        </p:nvCxnSpPr>
        <p:spPr>
          <a:xfrm rot="10800000" flipV="1">
            <a:off x="887413" y="2328229"/>
            <a:ext cx="553270" cy="1100770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 flipV="1">
            <a:off x="2667001" y="4343400"/>
            <a:ext cx="1613825" cy="495299"/>
          </a:xfrm>
          <a:prstGeom prst="bentConnector3">
            <a:avLst>
              <a:gd name="adj1" fmla="val -714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3124200" y="4343400"/>
            <a:ext cx="838202" cy="152400"/>
          </a:xfrm>
          <a:prstGeom prst="bentConnector3">
            <a:avLst>
              <a:gd name="adj1" fmla="val 1179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>
            <a:off x="2895600" y="2727314"/>
            <a:ext cx="3124200" cy="230142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" idx="3"/>
            <a:endCxn id="7" idx="1"/>
          </p:cNvCxnSpPr>
          <p:nvPr/>
        </p:nvCxnSpPr>
        <p:spPr>
          <a:xfrm flipV="1">
            <a:off x="2895600" y="1740852"/>
            <a:ext cx="1996440" cy="587377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91639" y="3011269"/>
            <a:ext cx="7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Adobe Caslon Pro"/>
              </a:rPr>
              <a:t>Utility</a:t>
            </a:r>
          </a:p>
          <a:p>
            <a:r>
              <a:rPr lang="en-US" dirty="0" smtClean="0">
                <a:cs typeface="Adobe Caslon Pro"/>
              </a:rPr>
              <a:t>Meter</a:t>
            </a:r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4343400" y="3276600"/>
            <a:ext cx="1662776" cy="806373"/>
          </a:xfrm>
          <a:prstGeom prst="bentConnector3">
            <a:avLst>
              <a:gd name="adj1" fmla="val 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 flipH="1" flipV="1">
            <a:off x="3456345" y="2694345"/>
            <a:ext cx="2063670" cy="777240"/>
          </a:xfrm>
          <a:prstGeom prst="bentConnector3">
            <a:avLst>
              <a:gd name="adj1" fmla="val 100911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Green Button Initia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710" y="2070690"/>
            <a:ext cx="1461700" cy="177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AA03916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4876801"/>
            <a:ext cx="1511299" cy="12953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77200" y="5486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Realtor</a:t>
            </a:r>
          </a:p>
        </p:txBody>
      </p:sp>
      <p:pic>
        <p:nvPicPr>
          <p:cNvPr id="36" name="Picture 35" descr="aa04453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961" y="4632285"/>
            <a:ext cx="987288" cy="170012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2200" y="631138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 Approval</a:t>
            </a:r>
          </a:p>
        </p:txBody>
      </p:sp>
      <p:pic>
        <p:nvPicPr>
          <p:cNvPr id="8" name="Content Placeholder 7" descr="meter.p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94" r="-25794"/>
          <a:stretch>
            <a:fillRect/>
          </a:stretch>
        </p:blipFill>
        <p:spPr>
          <a:xfrm>
            <a:off x="304800" y="3428999"/>
            <a:ext cx="1165225" cy="615951"/>
          </a:xfrm>
        </p:spPr>
      </p:pic>
    </p:spTree>
    <p:extLst>
      <p:ext uri="{BB962C8B-B14F-4D97-AF65-F5344CB8AC3E}">
        <p14:creationId xmlns:p14="http://schemas.microsoft.com/office/powerpoint/2010/main" val="321601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93083" y="3696487"/>
            <a:ext cx="3740917" cy="186611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</a:rPr>
              <a:t>Showing the Property</a:t>
            </a:r>
            <a:endParaRPr lang="en-US" sz="32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0683" y="1760857"/>
            <a:ext cx="1454917" cy="113474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Utility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MDM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Portal</a:t>
            </a:r>
          </a:p>
          <a:p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019800" y="2667000"/>
            <a:ext cx="1965960" cy="11430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Agency/Owner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Management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Benchmarking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676401" y="3778174"/>
            <a:ext cx="3581400" cy="1708226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Home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Energy Management System (EMS)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Refrigerator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HVAC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…</a:t>
            </a:r>
          </a:p>
          <a:p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892040" y="1242697"/>
            <a:ext cx="2880360" cy="119570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MLS Data Repository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Analytics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Virtual Energy Audits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cxnSp>
        <p:nvCxnSpPr>
          <p:cNvPr id="12" name="Elbow Connector 11"/>
          <p:cNvCxnSpPr>
            <a:stCxn id="8" idx="2"/>
            <a:endCxn id="6" idx="1"/>
          </p:cNvCxnSpPr>
          <p:nvPr/>
        </p:nvCxnSpPr>
        <p:spPr>
          <a:xfrm rot="16200000" flipH="1">
            <a:off x="988239" y="3944124"/>
            <a:ext cx="587337" cy="788988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" idx="1"/>
            <a:endCxn id="8" idx="0"/>
          </p:cNvCxnSpPr>
          <p:nvPr/>
        </p:nvCxnSpPr>
        <p:spPr>
          <a:xfrm rot="10800000" flipV="1">
            <a:off x="887413" y="2328229"/>
            <a:ext cx="553270" cy="1100770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 flipV="1">
            <a:off x="2667001" y="4343400"/>
            <a:ext cx="1613825" cy="495299"/>
          </a:xfrm>
          <a:prstGeom prst="bentConnector3">
            <a:avLst>
              <a:gd name="adj1" fmla="val -714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3124200" y="4343400"/>
            <a:ext cx="838202" cy="152400"/>
          </a:xfrm>
          <a:prstGeom prst="bentConnector3">
            <a:avLst>
              <a:gd name="adj1" fmla="val 1179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>
            <a:off x="2895600" y="2727314"/>
            <a:ext cx="3124200" cy="230142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" idx="3"/>
            <a:endCxn id="7" idx="1"/>
          </p:cNvCxnSpPr>
          <p:nvPr/>
        </p:nvCxnSpPr>
        <p:spPr>
          <a:xfrm flipV="1">
            <a:off x="2895600" y="1840549"/>
            <a:ext cx="1996440" cy="487680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91639" y="3011269"/>
            <a:ext cx="7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Adobe Caslon Pro"/>
              </a:rPr>
              <a:t>Utility</a:t>
            </a:r>
          </a:p>
          <a:p>
            <a:r>
              <a:rPr lang="en-US" dirty="0" smtClean="0">
                <a:cs typeface="Adobe Caslon Pro"/>
              </a:rPr>
              <a:t>Meter</a:t>
            </a:r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4343400" y="3276600"/>
            <a:ext cx="1662776" cy="806373"/>
          </a:xfrm>
          <a:prstGeom prst="bentConnector3">
            <a:avLst>
              <a:gd name="adj1" fmla="val 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 flipH="1" flipV="1">
            <a:off x="3456345" y="2694345"/>
            <a:ext cx="2063670" cy="777240"/>
          </a:xfrm>
          <a:prstGeom prst="bentConnector3">
            <a:avLst>
              <a:gd name="adj1" fmla="val 100911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Green Button Initia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710" y="2070690"/>
            <a:ext cx="1461700" cy="177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urved Connector 44"/>
          <p:cNvCxnSpPr>
            <a:stCxn id="5" idx="3"/>
          </p:cNvCxnSpPr>
          <p:nvPr/>
        </p:nvCxnSpPr>
        <p:spPr>
          <a:xfrm flipH="1">
            <a:off x="7098786" y="3238500"/>
            <a:ext cx="886974" cy="1790700"/>
          </a:xfrm>
          <a:prstGeom prst="curvedConnector4">
            <a:avLst>
              <a:gd name="adj1" fmla="val -25773"/>
              <a:gd name="adj2" fmla="val 65957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7" idx="3"/>
            <a:endCxn id="13" idx="3"/>
          </p:cNvCxnSpPr>
          <p:nvPr/>
        </p:nvCxnSpPr>
        <p:spPr>
          <a:xfrm flipH="1">
            <a:off x="7315200" y="1840549"/>
            <a:ext cx="457200" cy="3333020"/>
          </a:xfrm>
          <a:prstGeom prst="curvedConnector3">
            <a:avLst>
              <a:gd name="adj1" fmla="val -17963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10800000">
            <a:off x="5334000" y="4419600"/>
            <a:ext cx="1524000" cy="647702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meter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94" r="-25794"/>
          <a:stretch>
            <a:fillRect/>
          </a:stretch>
        </p:blipFill>
        <p:spPr>
          <a:xfrm>
            <a:off x="304800" y="3428999"/>
            <a:ext cx="1165225" cy="615951"/>
          </a:xfrm>
        </p:spPr>
      </p:pic>
      <p:pic>
        <p:nvPicPr>
          <p:cNvPr id="10" name="Picture 9" descr="AA0538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029201"/>
            <a:ext cx="926586" cy="1676399"/>
          </a:xfrm>
          <a:prstGeom prst="rect">
            <a:avLst/>
          </a:prstGeom>
        </p:spPr>
      </p:pic>
      <p:pic>
        <p:nvPicPr>
          <p:cNvPr id="13" name="Picture 12" descr="AA03919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029200"/>
            <a:ext cx="381000" cy="2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as_500x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5074187"/>
            <a:ext cx="2451646" cy="15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376"/>
            <a:ext cx="9144000" cy="69195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Federal Government Interest in Data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86496"/>
            <a:ext cx="9067800" cy="566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+mn-lt"/>
              </a:rPr>
              <a:t>Open Data Initiatives</a:t>
            </a:r>
            <a:endParaRPr lang="en-US" sz="3200" b="1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Making government </a:t>
            </a:r>
            <a:r>
              <a:rPr lang="en-US" sz="2000" dirty="0">
                <a:latin typeface="+mn-lt"/>
              </a:rPr>
              <a:t>information resources more publicly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accessible </a:t>
            </a:r>
            <a:r>
              <a:rPr lang="en-US" sz="2000" dirty="0">
                <a:latin typeface="+mn-lt"/>
              </a:rPr>
              <a:t>in “computer-readable” </a:t>
            </a:r>
            <a:r>
              <a:rPr lang="en-US" sz="2000" dirty="0" smtClean="0">
                <a:latin typeface="+mn-lt"/>
              </a:rPr>
              <a:t>form; encouraging its use by </a:t>
            </a:r>
            <a:r>
              <a:rPr lang="en-US" sz="2000" dirty="0">
                <a:latin typeface="+mn-lt"/>
              </a:rPr>
              <a:t>entrepreneurs </a:t>
            </a:r>
            <a:r>
              <a:rPr lang="en-US" sz="2000" dirty="0" smtClean="0">
                <a:latin typeface="+mn-lt"/>
              </a:rPr>
              <a:t>fueling the </a:t>
            </a:r>
            <a:r>
              <a:rPr lang="en-US" sz="2000" dirty="0">
                <a:latin typeface="+mn-lt"/>
              </a:rPr>
              <a:t>creation of new products, services, and </a:t>
            </a:r>
            <a:r>
              <a:rPr lang="en-US" sz="2000" dirty="0" smtClean="0">
                <a:latin typeface="+mn-lt"/>
              </a:rPr>
              <a:t>jobs</a:t>
            </a:r>
          </a:p>
          <a:p>
            <a:r>
              <a:rPr lang="en-US" sz="2000" dirty="0">
                <a:latin typeface="+mn-lt"/>
              </a:rPr>
              <a:t>Project Open Data: </a:t>
            </a:r>
            <a:r>
              <a:rPr lang="en-US" sz="2000" dirty="0">
                <a:latin typeface="+mn-lt"/>
                <a:hlinkClick r:id="rId4"/>
              </a:rPr>
              <a:t>http://</a:t>
            </a:r>
            <a:r>
              <a:rPr lang="en-US" sz="2000" dirty="0" smtClean="0">
                <a:latin typeface="+mn-lt"/>
                <a:hlinkClick r:id="rId4"/>
              </a:rPr>
              <a:t>project-open-data.github.io</a:t>
            </a:r>
            <a:r>
              <a:rPr lang="en-US" sz="2000" dirty="0" smtClean="0">
                <a:latin typeface="+mn-lt"/>
              </a:rPr>
              <a:t> </a:t>
            </a:r>
            <a:endParaRPr lang="en-US" sz="2000" dirty="0">
              <a:latin typeface="+mn-lt"/>
            </a:endParaRPr>
          </a:p>
          <a:p>
            <a:r>
              <a:rPr lang="en-US" sz="2000" dirty="0" smtClean="0">
                <a:latin typeface="+mn-lt"/>
                <a:hlinkClick r:id="rId5"/>
              </a:rPr>
              <a:t>http://www.data.gov</a:t>
            </a:r>
            <a:r>
              <a:rPr lang="en-US" sz="2000" dirty="0" smtClean="0">
                <a:latin typeface="+mn-lt"/>
              </a:rPr>
              <a:t>  is primary entry point</a:t>
            </a:r>
          </a:p>
          <a:p>
            <a:pPr marL="0" indent="0">
              <a:buNone/>
            </a:pPr>
            <a:r>
              <a:rPr lang="en-US" sz="2800" b="1" dirty="0" smtClean="0">
                <a:latin typeface="+mn-lt"/>
              </a:rPr>
              <a:t>My Data Initiatives</a:t>
            </a:r>
          </a:p>
          <a:p>
            <a:r>
              <a:rPr lang="en-US" sz="2000" dirty="0" smtClean="0">
                <a:latin typeface="+mn-lt"/>
              </a:rPr>
              <a:t>Empowering consumers with </a:t>
            </a:r>
            <a:r>
              <a:rPr lang="en-US" sz="2000" dirty="0">
                <a:latin typeface="+mn-lt"/>
              </a:rPr>
              <a:t>secure access to their own personal energy, </a:t>
            </a:r>
            <a:r>
              <a:rPr lang="en-US" sz="2000" dirty="0" smtClean="0">
                <a:latin typeface="+mn-lt"/>
              </a:rPr>
              <a:t>health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smtClean="0">
                <a:latin typeface="+mn-lt"/>
              </a:rPr>
              <a:t>and </a:t>
            </a:r>
            <a:r>
              <a:rPr lang="en-US" sz="2000" dirty="0">
                <a:latin typeface="+mn-lt"/>
              </a:rPr>
              <a:t>education data</a:t>
            </a:r>
          </a:p>
          <a:p>
            <a:r>
              <a:rPr lang="en-US" sz="2000" dirty="0">
                <a:latin typeface="+mn-lt"/>
              </a:rPr>
              <a:t>Green Button (</a:t>
            </a:r>
            <a:r>
              <a:rPr lang="en-US" sz="2000" dirty="0" smtClean="0">
                <a:latin typeface="+mn-lt"/>
              </a:rPr>
              <a:t>energy), Blue Button (health info),  Education, …</a:t>
            </a:r>
          </a:p>
        </p:txBody>
      </p:sp>
      <p:pic>
        <p:nvPicPr>
          <p:cNvPr id="4106" name="Picture 10" descr="C:\Users\wollman\AppData\Local\Microsoft\Windows\Temporary Internet Files\Content.IE5\LCDJQ6LA\MP900448623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4953000"/>
            <a:ext cx="1081317" cy="16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electricity_500x300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5079996"/>
            <a:ext cx="2532768" cy="1546159"/>
          </a:xfrm>
          <a:prstGeom prst="rect">
            <a:avLst/>
          </a:prstGeom>
        </p:spPr>
      </p:pic>
      <p:pic>
        <p:nvPicPr>
          <p:cNvPr id="6" name="Picture 5" descr="air-quality_500x30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5074188"/>
            <a:ext cx="2465020" cy="15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4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+mj-lt"/>
              </a:rPr>
              <a:t>What is Green Button?  – </a:t>
            </a:r>
            <a:br>
              <a:rPr lang="en-US" dirty="0" smtClean="0">
                <a:latin typeface="+mj-lt"/>
              </a:rPr>
            </a:b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How is it useful to the economy?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06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The Green Button Initiative encourages all utilities and service providers to </a:t>
            </a:r>
            <a:r>
              <a:rPr lang="en-US" sz="2800" dirty="0">
                <a:latin typeface="+mn-lt"/>
              </a:rPr>
              <a:t>standardize the </a:t>
            </a:r>
            <a:r>
              <a:rPr lang="en-US" sz="2800" dirty="0" smtClean="0">
                <a:latin typeface="+mn-lt"/>
              </a:rPr>
              <a:t>format and communication </a:t>
            </a:r>
            <a:r>
              <a:rPr lang="en-US" sz="2800" dirty="0">
                <a:latin typeface="+mn-lt"/>
              </a:rPr>
              <a:t>of energy data so customers and third-party service providers can easily </a:t>
            </a:r>
            <a:r>
              <a:rPr lang="en-US" sz="2800" dirty="0" smtClean="0">
                <a:latin typeface="+mn-lt"/>
              </a:rPr>
              <a:t>access and exchange energy </a:t>
            </a:r>
            <a:r>
              <a:rPr lang="en-US" sz="2800" dirty="0">
                <a:latin typeface="+mn-lt"/>
              </a:rPr>
              <a:t>usage information from utility or electricity suppliers</a:t>
            </a:r>
            <a:r>
              <a:rPr lang="en-US" sz="2800" dirty="0" smtClean="0">
                <a:latin typeface="+mn-lt"/>
              </a:rPr>
              <a:t>.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The cost of resources is a significant </a:t>
            </a:r>
            <a:r>
              <a:rPr lang="en-US" sz="2800" dirty="0" smtClean="0">
                <a:latin typeface="+mn-lt"/>
              </a:rPr>
              <a:t>portion </a:t>
            </a:r>
            <a:r>
              <a:rPr lang="en-US" sz="2800" dirty="0" smtClean="0">
                <a:latin typeface="+mn-lt"/>
              </a:rPr>
              <a:t>of our national spend. 40% 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296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j-lt"/>
              </a:rPr>
              <a:t>Green Button Evolution</a:t>
            </a:r>
            <a:endParaRPr lang="en-US" sz="40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28800" y="1515396"/>
            <a:ext cx="1421709" cy="2370804"/>
            <a:chOff x="3658987" y="2857519"/>
            <a:chExt cx="1676400" cy="2286000"/>
          </a:xfrm>
        </p:grpSpPr>
        <p:sp>
          <p:nvSpPr>
            <p:cNvPr id="6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" name="milestoneshape"/>
            <p:cNvCxnSpPr/>
            <p:nvPr>
              <p:custDataLst>
                <p:tags r:id="rId39"/>
              </p:custDataLst>
            </p:nvPr>
          </p:nvCxnSpPr>
          <p:spPr>
            <a:xfrm>
              <a:off x="3658987" y="2921019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milestoneshape"/>
            <p:cNvSpPr txBox="1"/>
            <p:nvPr>
              <p:custDataLst>
                <p:tags r:id="rId40"/>
              </p:custDataLst>
            </p:nvPr>
          </p:nvSpPr>
          <p:spPr>
            <a:xfrm>
              <a:off x="3811387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White House Call to Action</a:t>
              </a:r>
              <a:endParaRPr lang="en-US" sz="1400" dirty="0"/>
            </a:p>
          </p:txBody>
        </p:sp>
        <p:sp>
          <p:nvSpPr>
            <p:cNvPr id="9" name="milestoneshape"/>
            <p:cNvSpPr txBox="1"/>
            <p:nvPr>
              <p:custDataLst>
                <p:tags r:id="rId41"/>
              </p:custDataLst>
            </p:nvPr>
          </p:nvSpPr>
          <p:spPr>
            <a:xfrm>
              <a:off x="3811387" y="3240932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9/2011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376714" y="2667000"/>
            <a:ext cx="1421709" cy="1219200"/>
            <a:chOff x="3658987" y="2857519"/>
            <a:chExt cx="1676400" cy="1143000"/>
          </a:xfrm>
        </p:grpSpPr>
        <p:sp>
          <p:nvSpPr>
            <p:cNvPr id="13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4" name="milestoneshape"/>
            <p:cNvCxnSpPr/>
            <p:nvPr>
              <p:custDataLst>
                <p:tags r:id="rId36"/>
              </p:custDataLst>
            </p:nvPr>
          </p:nvCxnSpPr>
          <p:spPr>
            <a:xfrm>
              <a:off x="3658987" y="2921019"/>
              <a:ext cx="0" cy="1079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milestoneshape"/>
            <p:cNvSpPr txBox="1"/>
            <p:nvPr>
              <p:custDataLst>
                <p:tags r:id="rId37"/>
              </p:custDataLst>
            </p:nvPr>
          </p:nvSpPr>
          <p:spPr>
            <a:xfrm>
              <a:off x="3811387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First DMD</a:t>
              </a:r>
              <a:endParaRPr lang="en-US" sz="1400" dirty="0"/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Available</a:t>
              </a:r>
              <a:endParaRPr lang="en-US" sz="1400" dirty="0"/>
            </a:p>
          </p:txBody>
        </p:sp>
        <p:sp>
          <p:nvSpPr>
            <p:cNvPr id="16" name="milestoneshape"/>
            <p:cNvSpPr txBox="1"/>
            <p:nvPr>
              <p:custDataLst>
                <p:tags r:id="rId38"/>
              </p:custDataLst>
            </p:nvPr>
          </p:nvSpPr>
          <p:spPr>
            <a:xfrm>
              <a:off x="3811387" y="3238519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04426" y="1547118"/>
            <a:ext cx="1454020" cy="2270459"/>
            <a:chOff x="3228887" y="2873060"/>
            <a:chExt cx="1714500" cy="2270459"/>
          </a:xfrm>
        </p:grpSpPr>
        <p:sp>
          <p:nvSpPr>
            <p:cNvPr id="18" name="milestoneshape"/>
            <p:cNvSpPr/>
            <p:nvPr/>
          </p:nvSpPr>
          <p:spPr>
            <a:xfrm rot="16200000">
              <a:off x="3228888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9" name="milestoneshape"/>
            <p:cNvCxnSpPr/>
            <p:nvPr>
              <p:custDataLst>
                <p:tags r:id="rId33"/>
              </p:custDataLst>
            </p:nvPr>
          </p:nvCxnSpPr>
          <p:spPr>
            <a:xfrm>
              <a:off x="3228887" y="2921019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ilestoneshape"/>
            <p:cNvSpPr txBox="1"/>
            <p:nvPr>
              <p:custDataLst>
                <p:tags r:id="rId34"/>
              </p:custDataLst>
            </p:nvPr>
          </p:nvSpPr>
          <p:spPr>
            <a:xfrm>
              <a:off x="3419387" y="2873060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Connect My Data Beta Deployments</a:t>
              </a:r>
              <a:endParaRPr lang="en-US" sz="1400" dirty="0"/>
            </a:p>
          </p:txBody>
        </p:sp>
        <p:sp>
          <p:nvSpPr>
            <p:cNvPr id="21" name="milestoneshape"/>
            <p:cNvSpPr txBox="1"/>
            <p:nvPr>
              <p:custDataLst>
                <p:tags r:id="rId35"/>
              </p:custDataLst>
            </p:nvPr>
          </p:nvSpPr>
          <p:spPr>
            <a:xfrm>
              <a:off x="3460001" y="3472172"/>
              <a:ext cx="1397001" cy="452147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12/2012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5718" y="4343400"/>
            <a:ext cx="1508059" cy="1376014"/>
            <a:chOff x="3658987" y="2095519"/>
            <a:chExt cx="1015152" cy="1376014"/>
          </a:xfrm>
        </p:grpSpPr>
        <p:sp>
          <p:nvSpPr>
            <p:cNvPr id="23" name="milestoneshape"/>
            <p:cNvSpPr/>
            <p:nvPr/>
          </p:nvSpPr>
          <p:spPr>
            <a:xfrm rot="16200000">
              <a:off x="3639939" y="2940068"/>
              <a:ext cx="190500" cy="152402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4" name="milestoneshape"/>
            <p:cNvCxnSpPr/>
            <p:nvPr>
              <p:custDataLst>
                <p:tags r:id="rId31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milestoneshape"/>
            <p:cNvSpPr txBox="1"/>
            <p:nvPr>
              <p:custDataLst>
                <p:tags r:id="rId32"/>
              </p:custDataLst>
            </p:nvPr>
          </p:nvSpPr>
          <p:spPr>
            <a:xfrm>
              <a:off x="3837294" y="2857519"/>
              <a:ext cx="836845" cy="614014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0 Customers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(Download My Data)</a:t>
              </a:r>
              <a:endParaRPr lang="en-US" sz="1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04543" y="4347029"/>
            <a:ext cx="1353457" cy="1376014"/>
            <a:chOff x="3658987" y="2095519"/>
            <a:chExt cx="1353457" cy="1376014"/>
          </a:xfrm>
        </p:grpSpPr>
        <p:sp>
          <p:nvSpPr>
            <p:cNvPr id="29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30" name="milestoneshape"/>
            <p:cNvCxnSpPr/>
            <p:nvPr>
              <p:custDataLst>
                <p:tags r:id="rId29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lestoneshape"/>
            <p:cNvSpPr txBox="1"/>
            <p:nvPr>
              <p:custDataLst>
                <p:tags r:id="rId30"/>
              </p:custDataLst>
            </p:nvPr>
          </p:nvSpPr>
          <p:spPr>
            <a:xfrm>
              <a:off x="3909358" y="2857519"/>
              <a:ext cx="1103086" cy="61401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42 Million Customer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Accounts*</a:t>
              </a:r>
              <a:endParaRPr lang="en-US" sz="1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78514" y="4347029"/>
            <a:ext cx="1331686" cy="1376014"/>
            <a:chOff x="3658987" y="2095519"/>
            <a:chExt cx="1331686" cy="1376014"/>
          </a:xfrm>
        </p:grpSpPr>
        <p:sp>
          <p:nvSpPr>
            <p:cNvPr id="33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34" name="milestoneshape"/>
            <p:cNvCxnSpPr/>
            <p:nvPr>
              <p:custDataLst>
                <p:tags r:id="rId27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milestoneshape"/>
            <p:cNvSpPr txBox="1"/>
            <p:nvPr>
              <p:custDataLst>
                <p:tags r:id="rId28"/>
              </p:custDataLst>
            </p:nvPr>
          </p:nvSpPr>
          <p:spPr>
            <a:xfrm>
              <a:off x="3887587" y="2857519"/>
              <a:ext cx="1103086" cy="61401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26 Million Customer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Accounts*</a:t>
              </a:r>
              <a:endParaRPr lang="en-US" sz="1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14600" y="4347029"/>
            <a:ext cx="1331686" cy="1376014"/>
            <a:chOff x="3658987" y="2095519"/>
            <a:chExt cx="1331686" cy="1376014"/>
          </a:xfrm>
        </p:grpSpPr>
        <p:sp>
          <p:nvSpPr>
            <p:cNvPr id="37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38" name="milestoneshape"/>
            <p:cNvCxnSpPr/>
            <p:nvPr>
              <p:custDataLst>
                <p:tags r:id="rId25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ilestoneshape"/>
            <p:cNvSpPr txBox="1"/>
            <p:nvPr>
              <p:custDataLst>
                <p:tags r:id="rId26"/>
              </p:custDataLst>
            </p:nvPr>
          </p:nvSpPr>
          <p:spPr>
            <a:xfrm>
              <a:off x="3887587" y="2857519"/>
              <a:ext cx="1103086" cy="61401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12 Million Customer Accounts*</a:t>
              </a:r>
              <a:endParaRPr lang="en-US" sz="14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955800" y="2138015"/>
            <a:ext cx="1625600" cy="1748186"/>
            <a:chOff x="3658987" y="2857519"/>
            <a:chExt cx="1916817" cy="1628239"/>
          </a:xfrm>
        </p:grpSpPr>
        <p:sp>
          <p:nvSpPr>
            <p:cNvPr id="41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42" name="milestoneshape"/>
            <p:cNvCxnSpPr/>
            <p:nvPr>
              <p:custDataLst>
                <p:tags r:id="rId22"/>
              </p:custDataLst>
            </p:nvPr>
          </p:nvCxnSpPr>
          <p:spPr>
            <a:xfrm>
              <a:off x="3658987" y="2921019"/>
              <a:ext cx="0" cy="1564739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milestoneshape"/>
            <p:cNvSpPr txBox="1"/>
            <p:nvPr>
              <p:custDataLst>
                <p:tags r:id="rId23"/>
              </p:custDataLst>
            </p:nvPr>
          </p:nvSpPr>
          <p:spPr>
            <a:xfrm>
              <a:off x="3811387" y="2857519"/>
              <a:ext cx="1764417" cy="411356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NAESB ESPI Standard Ratified</a:t>
              </a:r>
              <a:endParaRPr lang="en-US" sz="1400" dirty="0"/>
            </a:p>
          </p:txBody>
        </p:sp>
        <p:sp>
          <p:nvSpPr>
            <p:cNvPr id="44" name="milestoneshape"/>
            <p:cNvSpPr txBox="1"/>
            <p:nvPr>
              <p:custDataLst>
                <p:tags r:id="rId24"/>
              </p:custDataLst>
            </p:nvPr>
          </p:nvSpPr>
          <p:spPr>
            <a:xfrm>
              <a:off x="3811387" y="3208266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10/2011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91000" y="2362201"/>
            <a:ext cx="955640" cy="1524000"/>
            <a:chOff x="3160157" y="2857519"/>
            <a:chExt cx="1676395" cy="1450687"/>
          </a:xfrm>
        </p:grpSpPr>
        <p:sp>
          <p:nvSpPr>
            <p:cNvPr id="46" name="milestoneshape"/>
            <p:cNvSpPr/>
            <p:nvPr/>
          </p:nvSpPr>
          <p:spPr>
            <a:xfrm rot="16200000">
              <a:off x="3185622" y="292102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47" name="milestoneshape"/>
            <p:cNvCxnSpPr/>
            <p:nvPr>
              <p:custDataLst>
                <p:tags r:id="rId19"/>
              </p:custDataLst>
            </p:nvPr>
          </p:nvCxnSpPr>
          <p:spPr>
            <a:xfrm>
              <a:off x="3160157" y="2921019"/>
              <a:ext cx="0" cy="1387187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milestoneshape"/>
            <p:cNvSpPr txBox="1"/>
            <p:nvPr>
              <p:custDataLst>
                <p:tags r:id="rId20"/>
              </p:custDataLst>
            </p:nvPr>
          </p:nvSpPr>
          <p:spPr>
            <a:xfrm>
              <a:off x="3312552" y="2857519"/>
              <a:ext cx="1524000" cy="83011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HEY Update w/Green Button</a:t>
              </a:r>
              <a:endParaRPr lang="en-US" sz="1400" dirty="0"/>
            </a:p>
          </p:txBody>
        </p:sp>
        <p:sp>
          <p:nvSpPr>
            <p:cNvPr id="49" name="milestoneshape"/>
            <p:cNvSpPr txBox="1"/>
            <p:nvPr>
              <p:custDataLst>
                <p:tags r:id="rId21"/>
              </p:custDataLst>
            </p:nvPr>
          </p:nvSpPr>
          <p:spPr>
            <a:xfrm>
              <a:off x="3312552" y="3664694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4/2013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181600" y="2397660"/>
            <a:ext cx="1421709" cy="1564740"/>
            <a:chOff x="3658987" y="2857519"/>
            <a:chExt cx="1676400" cy="1752600"/>
          </a:xfrm>
        </p:grpSpPr>
        <p:sp>
          <p:nvSpPr>
            <p:cNvPr id="51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52" name="milestoneshape"/>
            <p:cNvCxnSpPr/>
            <p:nvPr>
              <p:custDataLst>
                <p:tags r:id="rId16"/>
              </p:custDataLst>
            </p:nvPr>
          </p:nvCxnSpPr>
          <p:spPr>
            <a:xfrm>
              <a:off x="3658987" y="2921019"/>
              <a:ext cx="12700" cy="16891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milestoneshape"/>
            <p:cNvSpPr txBox="1"/>
            <p:nvPr>
              <p:custDataLst>
                <p:tags r:id="rId17"/>
              </p:custDataLst>
            </p:nvPr>
          </p:nvSpPr>
          <p:spPr>
            <a:xfrm>
              <a:off x="3811387" y="2857519"/>
              <a:ext cx="1524000" cy="88077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Presidential Memorandum to Federal Agencies</a:t>
              </a:r>
              <a:endParaRPr lang="en-US" sz="1400" dirty="0"/>
            </a:p>
          </p:txBody>
        </p:sp>
        <p:sp>
          <p:nvSpPr>
            <p:cNvPr id="54" name="milestoneshape"/>
            <p:cNvSpPr txBox="1"/>
            <p:nvPr>
              <p:custDataLst>
                <p:tags r:id="rId18"/>
              </p:custDataLst>
            </p:nvPr>
          </p:nvSpPr>
          <p:spPr>
            <a:xfrm>
              <a:off x="3811387" y="3727579"/>
              <a:ext cx="1397001" cy="285101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12/2013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96000" y="2971798"/>
            <a:ext cx="1371600" cy="984739"/>
            <a:chOff x="3658987" y="2658821"/>
            <a:chExt cx="1617314" cy="1192185"/>
          </a:xfrm>
        </p:grpSpPr>
        <p:sp>
          <p:nvSpPr>
            <p:cNvPr id="68" name="milestoneshape"/>
            <p:cNvSpPr/>
            <p:nvPr/>
          </p:nvSpPr>
          <p:spPr>
            <a:xfrm rot="16200000">
              <a:off x="3658987" y="275817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69" name="milestoneshape"/>
            <p:cNvCxnSpPr/>
            <p:nvPr>
              <p:custDataLst>
                <p:tags r:id="rId13"/>
              </p:custDataLst>
            </p:nvPr>
          </p:nvCxnSpPr>
          <p:spPr>
            <a:xfrm>
              <a:off x="3658987" y="2921019"/>
              <a:ext cx="0" cy="929987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milestoneshape"/>
            <p:cNvSpPr txBox="1"/>
            <p:nvPr>
              <p:custDataLst>
                <p:tags r:id="rId14"/>
              </p:custDataLst>
            </p:nvPr>
          </p:nvSpPr>
          <p:spPr>
            <a:xfrm>
              <a:off x="3752301" y="2658821"/>
              <a:ext cx="1524000" cy="575830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DMD Certifications</a:t>
              </a:r>
              <a:endParaRPr lang="en-US" sz="1400" dirty="0"/>
            </a:p>
          </p:txBody>
        </p:sp>
        <p:sp>
          <p:nvSpPr>
            <p:cNvPr id="71" name="milestoneshape"/>
            <p:cNvSpPr txBox="1"/>
            <p:nvPr>
              <p:custDataLst>
                <p:tags r:id="rId15"/>
              </p:custDataLst>
            </p:nvPr>
          </p:nvSpPr>
          <p:spPr>
            <a:xfrm>
              <a:off x="3748838" y="3131082"/>
              <a:ext cx="1397000" cy="358013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2H/2014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048001" y="3232342"/>
            <a:ext cx="1368662" cy="653854"/>
            <a:chOff x="3552024" y="2857519"/>
            <a:chExt cx="1613850" cy="762000"/>
          </a:xfrm>
        </p:grpSpPr>
        <p:sp>
          <p:nvSpPr>
            <p:cNvPr id="73" name="milestoneshape"/>
            <p:cNvSpPr/>
            <p:nvPr/>
          </p:nvSpPr>
          <p:spPr>
            <a:xfrm rot="16200000">
              <a:off x="3552024" y="2921019"/>
              <a:ext cx="190501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4" name="milestoneshape"/>
            <p:cNvCxnSpPr/>
            <p:nvPr>
              <p:custDataLst>
                <p:tags r:id="rId10"/>
              </p:custDataLst>
            </p:nvPr>
          </p:nvCxnSpPr>
          <p:spPr>
            <a:xfrm>
              <a:off x="3552024" y="2921019"/>
              <a:ext cx="0" cy="698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milestoneshape"/>
            <p:cNvSpPr txBox="1"/>
            <p:nvPr>
              <p:custDataLst>
                <p:tags r:id="rId11"/>
              </p:custDataLst>
            </p:nvPr>
          </p:nvSpPr>
          <p:spPr>
            <a:xfrm>
              <a:off x="3641874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DOE Apps </a:t>
              </a:r>
              <a:br>
                <a:rPr lang="en-US" sz="1400" dirty="0" smtClean="0"/>
              </a:br>
              <a:r>
                <a:rPr lang="en-US" sz="1400" dirty="0" smtClean="0"/>
                <a:t>for Energy</a:t>
              </a:r>
              <a:endParaRPr lang="en-US" sz="1400" dirty="0"/>
            </a:p>
          </p:txBody>
        </p:sp>
        <p:sp>
          <p:nvSpPr>
            <p:cNvPr id="76" name="milestoneshape"/>
            <p:cNvSpPr txBox="1"/>
            <p:nvPr>
              <p:custDataLst>
                <p:tags r:id="rId12"/>
              </p:custDataLst>
            </p:nvPr>
          </p:nvSpPr>
          <p:spPr>
            <a:xfrm>
              <a:off x="3641874" y="3264310"/>
              <a:ext cx="1397002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5/2012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029200" y="1524000"/>
            <a:ext cx="1421709" cy="2362200"/>
            <a:chOff x="3658987" y="2857519"/>
            <a:chExt cx="1676400" cy="2362200"/>
          </a:xfrm>
        </p:grpSpPr>
        <p:sp>
          <p:nvSpPr>
            <p:cNvPr id="78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9" name="milestoneshape"/>
            <p:cNvCxnSpPr/>
            <p:nvPr>
              <p:custDataLst>
                <p:tags r:id="rId7"/>
              </p:custDataLst>
            </p:nvPr>
          </p:nvCxnSpPr>
          <p:spPr>
            <a:xfrm>
              <a:off x="3658987" y="2921019"/>
              <a:ext cx="0" cy="22987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milestoneshape"/>
            <p:cNvSpPr txBox="1"/>
            <p:nvPr>
              <p:custDataLst>
                <p:tags r:id="rId8"/>
              </p:custDataLst>
            </p:nvPr>
          </p:nvSpPr>
          <p:spPr>
            <a:xfrm>
              <a:off x="3811387" y="2857519"/>
              <a:ext cx="1524000" cy="61401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American Energy</a:t>
              </a:r>
              <a:br>
                <a:rPr lang="en-US" sz="1400" dirty="0" smtClean="0"/>
              </a:br>
              <a:r>
                <a:rPr lang="en-US" sz="1400" dirty="0" smtClean="0"/>
                <a:t>Data Challenge</a:t>
              </a:r>
              <a:endParaRPr lang="en-US" sz="1400" dirty="0"/>
            </a:p>
          </p:txBody>
        </p:sp>
        <p:sp>
          <p:nvSpPr>
            <p:cNvPr id="81" name="milestoneshape"/>
            <p:cNvSpPr txBox="1"/>
            <p:nvPr>
              <p:custDataLst>
                <p:tags r:id="rId9"/>
              </p:custDataLst>
            </p:nvPr>
          </p:nvSpPr>
          <p:spPr>
            <a:xfrm>
              <a:off x="3811387" y="3467119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11/2013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6148" y="6047601"/>
            <a:ext cx="881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Represents Customer Accounts with Access to Green Button Data – Primarily DMD; Actual Customer download numbers are not available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705600" y="1515396"/>
            <a:ext cx="1524000" cy="2447003"/>
            <a:chOff x="5181600" y="1676400"/>
            <a:chExt cx="1524000" cy="2362200"/>
          </a:xfrm>
        </p:grpSpPr>
        <p:sp>
          <p:nvSpPr>
            <p:cNvPr id="87" name="milestoneshape"/>
            <p:cNvSpPr/>
            <p:nvPr/>
          </p:nvSpPr>
          <p:spPr>
            <a:xfrm rot="16200000">
              <a:off x="5167129" y="1754371"/>
              <a:ext cx="190500" cy="161558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88" name="milestoneshape"/>
            <p:cNvCxnSpPr/>
            <p:nvPr>
              <p:custDataLst>
                <p:tags r:id="rId4"/>
              </p:custDataLst>
            </p:nvPr>
          </p:nvCxnSpPr>
          <p:spPr>
            <a:xfrm>
              <a:off x="5181600" y="1739900"/>
              <a:ext cx="0" cy="22987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milestoneshape"/>
            <p:cNvSpPr txBox="1"/>
            <p:nvPr>
              <p:custDataLst>
                <p:tags r:id="rId5"/>
              </p:custDataLst>
            </p:nvPr>
          </p:nvSpPr>
          <p:spPr>
            <a:xfrm>
              <a:off x="5310846" y="1676400"/>
              <a:ext cx="1394754" cy="61401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Green Button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CMD Certifications</a:t>
              </a:r>
              <a:endParaRPr lang="en-US" sz="1400" dirty="0"/>
            </a:p>
          </p:txBody>
        </p:sp>
        <p:sp>
          <p:nvSpPr>
            <p:cNvPr id="90" name="milestoneshape"/>
            <p:cNvSpPr txBox="1"/>
            <p:nvPr>
              <p:custDataLst>
                <p:tags r:id="rId6"/>
              </p:custDataLst>
            </p:nvPr>
          </p:nvSpPr>
          <p:spPr>
            <a:xfrm>
              <a:off x="5310846" y="2286000"/>
              <a:ext cx="1184758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4Q 2014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15200" y="2937932"/>
            <a:ext cx="1371600" cy="1100667"/>
            <a:chOff x="6248400" y="3124199"/>
            <a:chExt cx="1371600" cy="914401"/>
          </a:xfrm>
        </p:grpSpPr>
        <p:sp>
          <p:nvSpPr>
            <p:cNvPr id="91" name="milestoneshape"/>
            <p:cNvSpPr/>
            <p:nvPr/>
          </p:nvSpPr>
          <p:spPr>
            <a:xfrm rot="16200000">
              <a:off x="6256123" y="3192677"/>
              <a:ext cx="146113" cy="161558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92" name="milestoneshape"/>
            <p:cNvCxnSpPr/>
            <p:nvPr>
              <p:custDataLst>
                <p:tags r:id="rId1"/>
              </p:custDataLst>
            </p:nvPr>
          </p:nvCxnSpPr>
          <p:spPr>
            <a:xfrm>
              <a:off x="6248400" y="3325304"/>
              <a:ext cx="0" cy="713296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milestoneshape"/>
            <p:cNvSpPr txBox="1"/>
            <p:nvPr>
              <p:custDataLst>
                <p:tags r:id="rId2"/>
              </p:custDataLst>
            </p:nvPr>
          </p:nvSpPr>
          <p:spPr>
            <a:xfrm>
              <a:off x="6327537" y="3124199"/>
              <a:ext cx="1292463" cy="469541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Green Button CMD Rollouts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Nationally</a:t>
              </a:r>
            </a:p>
          </p:txBody>
        </p:sp>
        <p:sp>
          <p:nvSpPr>
            <p:cNvPr id="94" name="milestoneshape"/>
            <p:cNvSpPr txBox="1"/>
            <p:nvPr>
              <p:custDataLst>
                <p:tags r:id="rId3"/>
              </p:custDataLst>
            </p:nvPr>
          </p:nvSpPr>
          <p:spPr>
            <a:xfrm>
              <a:off x="6324600" y="3637397"/>
              <a:ext cx="1184758" cy="274594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1H/2015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532594"/>
              </p:ext>
            </p:extLst>
          </p:nvPr>
        </p:nvGraphicFramePr>
        <p:xfrm>
          <a:off x="685800" y="3886200"/>
          <a:ext cx="8001000" cy="457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4" r:lo="rId45" r:qs="rId46" r:cs="rId47"/>
          </a:graphicData>
        </a:graphic>
      </p:graphicFrame>
    </p:spTree>
    <p:extLst>
      <p:ext uri="{BB962C8B-B14F-4D97-AF65-F5344CB8AC3E}">
        <p14:creationId xmlns:p14="http://schemas.microsoft.com/office/powerpoint/2010/main" val="26574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971" y="228600"/>
            <a:ext cx="8590829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Download </a:t>
            </a:r>
            <a:r>
              <a:rPr lang="en-US" dirty="0"/>
              <a:t>My Data </a:t>
            </a:r>
            <a:r>
              <a:rPr lang="en-US" dirty="0" smtClean="0"/>
              <a:t>and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     Connect </a:t>
            </a:r>
            <a:r>
              <a:rPr lang="en-US" dirty="0"/>
              <a:t>My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95400"/>
            <a:ext cx="8382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00635" y="2971800"/>
            <a:ext cx="327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A customer visits their utility web portal, they can simply login and download their Green Button Data as an XML-formatted file.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419600" y="2999125"/>
            <a:ext cx="42672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This powerful model allows a consumer to authorize a third-party service provider to receive direct access to their Green Button Data - no need to repeatedly login to their utility and download files. These authorizations are valid for an agreed upon time and can be revoked at anytime by the consumer.</a:t>
            </a:r>
            <a:endParaRPr lang="en-US" sz="20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04392"/>
            <a:ext cx="2764376" cy="129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224" y="1676400"/>
            <a:ext cx="2565176" cy="130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35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0923" y="5726668"/>
            <a:ext cx="1088677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381000"/>
            <a:ext cx="7284458" cy="64135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Green Button Supports Innovation in New Applications</a:t>
            </a:r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304800" y="1295400"/>
            <a:ext cx="5137150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Insight</a:t>
            </a:r>
            <a:r>
              <a:rPr lang="en-US" sz="2000" b="1" dirty="0">
                <a:solidFill>
                  <a:srgbClr val="404040"/>
                </a:solidFill>
              </a:rPr>
              <a:t>: </a:t>
            </a:r>
            <a:r>
              <a:rPr lang="en-US" sz="2000" dirty="0">
                <a:solidFill>
                  <a:srgbClr val="404040"/>
                </a:solidFill>
              </a:rPr>
              <a:t>entrepreneur-created web portals analyze energy usage and provide actionable tips;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Heating and Cooling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customized heating and cooling activities for savings and comfort;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Education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community and student energy efficiency competitions;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Retrofits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improved decision-support tools to facilitate energy efficiency </a:t>
            </a:r>
            <a:r>
              <a:rPr lang="en-US" sz="2000" dirty="0" smtClean="0">
                <a:solidFill>
                  <a:srgbClr val="404040"/>
                </a:solidFill>
              </a:rPr>
              <a:t>retrofits,</a:t>
            </a:r>
            <a:br>
              <a:rPr lang="en-US" sz="2000" dirty="0" smtClean="0">
                <a:solidFill>
                  <a:srgbClr val="404040"/>
                </a:solidFill>
              </a:rPr>
            </a:br>
            <a:r>
              <a:rPr lang="en-US" sz="2000" dirty="0" smtClean="0">
                <a:solidFill>
                  <a:srgbClr val="404040"/>
                </a:solidFill>
              </a:rPr>
              <a:t>Virtual Energy Audits;</a:t>
            </a:r>
            <a:endParaRPr lang="en-US" sz="2000" dirty="0">
              <a:solidFill>
                <a:srgbClr val="40404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Verification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measurement of energy efficiency investments;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Real Estate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provide energy costs for tenants and/or new home purchasers; and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Solar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optimize the size and cost-effectiveness of rooftop solar panels.</a:t>
            </a:r>
          </a:p>
        </p:txBody>
      </p:sp>
      <p:pic>
        <p:nvPicPr>
          <p:cNvPr id="27" name="Picture 26" descr="Screen Shot 2014-03-12 at 2.5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2133600"/>
            <a:ext cx="1181100" cy="52823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486400" y="1346118"/>
            <a:ext cx="3124200" cy="4821121"/>
            <a:chOff x="5486400" y="1624012"/>
            <a:chExt cx="3124200" cy="4821121"/>
          </a:xfrm>
        </p:grpSpPr>
        <p:grpSp>
          <p:nvGrpSpPr>
            <p:cNvPr id="29" name="Group 28"/>
            <p:cNvGrpSpPr>
              <a:grpSpLocks/>
            </p:cNvGrpSpPr>
            <p:nvPr/>
          </p:nvGrpSpPr>
          <p:grpSpPr bwMode="auto">
            <a:xfrm>
              <a:off x="5486400" y="1624012"/>
              <a:ext cx="3124200" cy="4821121"/>
              <a:chOff x="5291647" y="954088"/>
              <a:chExt cx="3872883" cy="5404013"/>
            </a:xfrm>
          </p:grpSpPr>
          <p:pic>
            <p:nvPicPr>
              <p:cNvPr id="33" name="Picture 36" descr="Logo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291647" y="4914769"/>
                <a:ext cx="1224532" cy="49797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34" name="Pictur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994" y="1359876"/>
                <a:ext cx="1414463" cy="250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2723" y="954088"/>
                <a:ext cx="779462" cy="320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3913" y="958132"/>
                <a:ext cx="949326" cy="27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1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5319" y="1354461"/>
                <a:ext cx="1027112" cy="428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2813" y="2664570"/>
                <a:ext cx="946150" cy="312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1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2024" y="4540476"/>
                <a:ext cx="1831976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24" descr="FirstFuel">
                <a:hlinkClick r:id="rId11"/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302699" y="5714371"/>
                <a:ext cx="1607054" cy="26079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1" name="Picture 26" descr="http://img.honestbuildings.com/di_logoprofile_d5fd898f-32f1-c7fd-74a2-d1b79f3d99d4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5174" y="2516307"/>
                <a:ext cx="671514" cy="631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28" descr="Honeywell logo.svg">
                <a:hlinkClick r:id="rId14"/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6775" y="3706827"/>
                <a:ext cx="1409700" cy="246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30" descr="http://www.luciddesigngroup.com/images/header/lucid.png">
                <a:hlinkClick r:id="rId16"/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2981" y="3831434"/>
                <a:ext cx="971549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4" descr="http://www.oracleimg.com/us/assets/oralogo-small.gif">
                <a:hlinkClick r:id="rId18"/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1301" y="6115215"/>
                <a:ext cx="1790700" cy="242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38" descr="Schneider Electric.svg">
                <a:hlinkClick r:id="rId20"/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8016" y="990183"/>
                <a:ext cx="985626" cy="296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42" descr="Sunrun logo">
                <a:hlinkClick r:id="rId22"/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7443" y="4994688"/>
                <a:ext cx="857250" cy="338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44" descr="http://simpleenergy.wpengine.netdna-cdn.com/wp-content/themes/simpleenergy/images/logo.png">
                <a:hlinkClick r:id="rId24"/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9779" y="5936597"/>
                <a:ext cx="1285876" cy="25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6" descr="http://upload.wikimedia.org/wikipedia/en/thumb/1/1f/TXUenergyLogo.jpg/101px-TXUenergyLogo.jpg">
                <a:hlinkClick r:id="rId26"/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3672" y="4130046"/>
                <a:ext cx="1249362" cy="668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38" descr="http://www.retroficiency.com/wp-content/uploads/2012/01/retro_logo.png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5798" y="2464828"/>
                <a:ext cx="1695440" cy="4484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30" descr="http://www.snugghome.com/img/sh-logo.png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9400" y="3260889"/>
                <a:ext cx="148590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32" descr="http://www.psdconsulting.com/sites/all/themes/psd/logo.png?">
                <a:hlinkClick r:id="rId30"/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7557"/>
              <a:stretch>
                <a:fillRect/>
              </a:stretch>
            </p:blipFill>
            <p:spPr bwMode="auto">
              <a:xfrm>
                <a:off x="7737064" y="4941801"/>
                <a:ext cx="1236578" cy="507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" name="Picture 29" descr="Screen Shot 2014-03-12 at 2.45.09 PM.png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5200" y="2438400"/>
              <a:ext cx="1143000" cy="414760"/>
            </a:xfrm>
            <a:prstGeom prst="rect">
              <a:avLst/>
            </a:prstGeom>
          </p:spPr>
        </p:pic>
        <p:pic>
          <p:nvPicPr>
            <p:cNvPr id="31" name="Picture 30" descr="Screen Shot 2014-03-12 at 2.51.22 PM.png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4368652"/>
              <a:ext cx="685800" cy="431948"/>
            </a:xfrm>
            <a:prstGeom prst="rect">
              <a:avLst/>
            </a:prstGeom>
          </p:spPr>
        </p:pic>
        <p:pic>
          <p:nvPicPr>
            <p:cNvPr id="32" name="Picture 31" descr="Screen Shot 2014-03-12 at 2.52.54 PM.png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600" y="3429000"/>
              <a:ext cx="1219200" cy="53311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834027" y="6226538"/>
            <a:ext cx="2435295" cy="381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www.greenbuttondata.org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5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heme/theme1.xml><?xml version="1.0" encoding="utf-8"?>
<a:theme xmlns:a="http://schemas.openxmlformats.org/drawingml/2006/main" name="Office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38591</TotalTime>
  <Words>878</Words>
  <Application>Microsoft Macintosh PowerPoint</Application>
  <PresentationFormat>On-screen Show (4:3)</PresentationFormat>
  <Paragraphs>178</Paragraphs>
  <Slides>14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Custom Design</vt:lpstr>
      <vt:lpstr>PowerPoint Presentation</vt:lpstr>
      <vt:lpstr>Thoughts and  Questions??</vt:lpstr>
      <vt:lpstr>Listing a House – 13 Months of History</vt:lpstr>
      <vt:lpstr>Showing the Property</vt:lpstr>
      <vt:lpstr>Federal Government Interest in Data</vt:lpstr>
      <vt:lpstr>What is Green Button?  –     How is it useful to the economy?</vt:lpstr>
      <vt:lpstr>Green Button Evolution</vt:lpstr>
      <vt:lpstr>Download My Data and                       Connect My Data</vt:lpstr>
      <vt:lpstr>Green Button Supports Innovation in New Applications</vt:lpstr>
      <vt:lpstr>Green Button Connect My Data       In Washington DC Governmental Services</vt:lpstr>
      <vt:lpstr>Climate Action Plan Commitment </vt:lpstr>
      <vt:lpstr>US Federal Government Commitment</vt:lpstr>
      <vt:lpstr>Federal Leadership in Energy Management</vt:lpstr>
      <vt:lpstr>PowerPoint Presentation</vt:lpstr>
    </vt:vector>
  </TitlesOfParts>
  <Manager>David Wollman and Chris Irwin</Manager>
  <Company>NIST and DoE</Company>
  <LinksUpToDate>false</LinksUpToDate>
  <SharedDoc>false</SharedDoc>
  <HyperlinkBase>http://www.greenbuttondata.org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GreenGov GSA Green Button Pilot Presentation</dc:title>
  <dc:subject>Green Button in Facility Energy Management</dc:subject>
  <dc:creator>John Teeter &amp; Matt Theall</dc:creator>
  <cp:keywords/>
  <dc:description/>
  <cp:lastModifiedBy>John Teeter</cp:lastModifiedBy>
  <cp:revision>334</cp:revision>
  <cp:lastPrinted>2014-07-02T13:16:05Z</cp:lastPrinted>
  <dcterms:created xsi:type="dcterms:W3CDTF">2013-04-08T17:16:42Z</dcterms:created>
  <dcterms:modified xsi:type="dcterms:W3CDTF">2014-07-11T13:52:07Z</dcterms:modified>
  <cp:category/>
</cp:coreProperties>
</file>